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8" r:id="rId5"/>
    <p:sldId id="260" r:id="rId6"/>
    <p:sldId id="261" r:id="rId7"/>
    <p:sldId id="270" r:id="rId8"/>
    <p:sldId id="271" r:id="rId9"/>
    <p:sldId id="272" r:id="rId10"/>
    <p:sldId id="269" r:id="rId11"/>
    <p:sldId id="275" r:id="rId12"/>
    <p:sldId id="273" r:id="rId13"/>
    <p:sldId id="263" r:id="rId14"/>
    <p:sldId id="276" r:id="rId15"/>
    <p:sldId id="264" r:id="rId16"/>
    <p:sldId id="266" r:id="rId17"/>
    <p:sldId id="274" r:id="rId18"/>
    <p:sldId id="279" r:id="rId19"/>
    <p:sldId id="267" r:id="rId20"/>
    <p:sldId id="280" r:id="rId21"/>
    <p:sldId id="281" r:id="rId22"/>
    <p:sldId id="278" r:id="rId23"/>
    <p:sldId id="277" r:id="rId24"/>
    <p:sldId id="268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735B53-C383-4623-A46E-AEF7B35131AD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6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5621-73D9-49D7-A791-6BBE750460E6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01ED-6C6F-4A65-A299-B2303B8F836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9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735B53-C383-4623-A46E-AEF7B35131AD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6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7BD35E-3AEA-4878-A8A4-87D7A1EEEDD9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3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9562E2-CF47-45DD-824C-24C3BC6BE1AF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74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8515750-F54C-40CA-B935-25E3ED223C3E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3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0E7EC24-C4C9-48AD-88EC-1F8689DAAA73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26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96D-FCDF-4756-A1D8-3B302C6C45A8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24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E04D14-CA3E-44BC-B25A-5251AD1035F8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45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97E8BA4-4552-4A74-8DB8-4508BCF1672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79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7BD35E-3AEA-4878-A8A4-87D7A1EEEDD9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67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CC6D980-EC65-4B8B-9B82-20996921C0A2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85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5621-73D9-49D7-A791-6BBE750460E6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68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01ED-6C6F-4A65-A299-B2303B8F836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7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735B53-C383-4623-A46E-AEF7B35131AD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80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7BD35E-3AEA-4878-A8A4-87D7A1EEEDD9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48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9562E2-CF47-45DD-824C-24C3BC6BE1AF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043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8515750-F54C-40CA-B935-25E3ED223C3E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34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0E7EC24-C4C9-48AD-88EC-1F8689DAAA73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59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96D-FCDF-4756-A1D8-3B302C6C45A8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82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E04D14-CA3E-44BC-B25A-5251AD1035F8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9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9562E2-CF47-45DD-824C-24C3BC6BE1AF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6203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97E8BA4-4552-4A74-8DB8-4508BCF1672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63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CC6D980-EC65-4B8B-9B82-20996921C0A2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3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5621-73D9-49D7-A791-6BBE750460E6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72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01ED-6C6F-4A65-A299-B2303B8F836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90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735B53-C383-4623-A46E-AEF7B35131AD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DBCE8CC-89CD-42F0-9529-7ED359A250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9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7BD35E-3AEA-4878-A8A4-87D7A1EEEDD9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5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69562E2-CF47-45DD-824C-24C3BC6BE1AF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43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8515750-F54C-40CA-B935-25E3ED223C3E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1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0E7EC24-C4C9-48AD-88EC-1F8689DAAA73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14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96D-FCDF-4756-A1D8-3B302C6C45A8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5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8515750-F54C-40CA-B935-25E3ED223C3E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59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E04D14-CA3E-44BC-B25A-5251AD1035F8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32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97E8BA4-4552-4A74-8DB8-4508BCF1672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37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CC6D980-EC65-4B8B-9B82-20996921C0A2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27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5621-73D9-49D7-A791-6BBE750460E6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36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01ED-6C6F-4A65-A299-B2303B8F836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0E7EC24-C4C9-48AD-88EC-1F8689DAAA73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96D-FCDF-4756-A1D8-3B302C6C45A8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1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4E04D14-CA3E-44BC-B25A-5251AD1035F8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8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97E8BA4-4552-4A74-8DB8-4508BCF1672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55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CC6D980-EC65-4B8B-9B82-20996921C0A2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0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B01C51-86AF-4753-9E47-C670507923E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1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B01C51-86AF-4753-9E47-C670507923E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08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B01C51-86AF-4753-9E47-C670507923E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12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7B01C51-86AF-4753-9E47-C670507923E0}" type="datetime1">
              <a:rPr lang="en-US" smtClean="0">
                <a:solidFill>
                  <a:prstClr val="white"/>
                </a:solidFill>
              </a:rPr>
              <a:pPr/>
              <a:t>10/24/2011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DBCE8CC-89CD-42F0-9529-7ED359A2504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14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Parenchymal Chamber for Biomimetic Liver Vascular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743200"/>
            <a:ext cx="8062912" cy="1752600"/>
          </a:xfrm>
        </p:spPr>
        <p:txBody>
          <a:bodyPr/>
          <a:lstStyle/>
          <a:p>
            <a:r>
              <a:rPr lang="en-US" dirty="0" smtClean="0"/>
              <a:t>Building a Liver Assist Device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638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</a:rPr>
              <a:t>Arjun Bahl, Cameron Hinkel, and Ben Jiang – Group 28</a:t>
            </a:r>
          </a:p>
          <a:p>
            <a:pPr algn="r"/>
            <a:r>
              <a:rPr lang="en-US" dirty="0">
                <a:solidFill>
                  <a:prstClr val="white"/>
                </a:solidFill>
              </a:rPr>
              <a:t>Mentor: David Hoganson, MD</a:t>
            </a:r>
          </a:p>
        </p:txBody>
      </p:sp>
    </p:spTree>
    <p:extLst>
      <p:ext uri="{BB962C8B-B14F-4D97-AF65-F5344CB8AC3E}">
        <p14:creationId xmlns:p14="http://schemas.microsoft.com/office/powerpoint/2010/main" val="1034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7494"/>
            <a:ext cx="8382000" cy="1399032"/>
          </a:xfrm>
        </p:spPr>
        <p:txBody>
          <a:bodyPr/>
          <a:lstStyle/>
          <a:p>
            <a:r>
              <a:rPr lang="en-US" dirty="0" smtClean="0"/>
              <a:t>Radial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1600201"/>
            <a:ext cx="2895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64 micron deep triangular features at outer edge</a:t>
            </a:r>
          </a:p>
          <a:p>
            <a:pPr marL="162306" indent="0">
              <a:buNone/>
            </a:pPr>
            <a:endParaRPr lang="en-US" dirty="0" smtClean="0"/>
          </a:p>
          <a:p>
            <a:r>
              <a:rPr lang="en-US" dirty="0" smtClean="0"/>
              <a:t>Features converge toward center</a:t>
            </a:r>
          </a:p>
          <a:p>
            <a:endParaRPr lang="en-US" dirty="0" smtClean="0"/>
          </a:p>
          <a:p>
            <a:r>
              <a:rPr lang="en-US" dirty="0" smtClean="0"/>
              <a:t>Surface area increase is less than 41%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5667375" cy="34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prstClr val="white"/>
                </a:solidFill>
              </a:rPr>
              <a:t>Design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447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7494"/>
            <a:ext cx="8382000" cy="1399032"/>
          </a:xfrm>
        </p:spPr>
        <p:txBody>
          <a:bodyPr/>
          <a:lstStyle/>
          <a:p>
            <a:r>
              <a:rPr lang="en-US" dirty="0" smtClean="0"/>
              <a:t>Design Choices: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Material</a:t>
            </a:r>
          </a:p>
          <a:p>
            <a:pPr lvl="1"/>
            <a:r>
              <a:rPr lang="en-US" sz="2800" dirty="0" smtClean="0"/>
              <a:t>Polycarbonate, PTFE</a:t>
            </a:r>
          </a:p>
          <a:p>
            <a:pPr marL="594360" lvl="1" indent="0">
              <a:buNone/>
            </a:pPr>
            <a:endParaRPr lang="en-US" sz="2800" dirty="0" smtClean="0"/>
          </a:p>
          <a:p>
            <a:r>
              <a:rPr lang="en-US" sz="3000" dirty="0" smtClean="0"/>
              <a:t>Thickness</a:t>
            </a:r>
          </a:p>
          <a:p>
            <a:pPr marL="162306" indent="0">
              <a:buNone/>
            </a:pPr>
            <a:endParaRPr lang="en-US" dirty="0"/>
          </a:p>
          <a:p>
            <a:r>
              <a:rPr lang="en-US" sz="3000" dirty="0" smtClean="0"/>
              <a:t>Pore size</a:t>
            </a:r>
          </a:p>
          <a:p>
            <a:pPr marL="162306" indent="0">
              <a:buNone/>
            </a:pPr>
            <a:endParaRPr lang="en-US" sz="3000" dirty="0" smtClean="0"/>
          </a:p>
          <a:p>
            <a:r>
              <a:rPr lang="en-US" sz="3000" dirty="0" smtClean="0"/>
              <a:t>Porosity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prstClr val="white"/>
                </a:solidFill>
              </a:rPr>
              <a:t>Design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85575"/>
            <a:ext cx="2895600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17833"/>
            <a:ext cx="2861310" cy="228904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873619"/>
              </p:ext>
            </p:extLst>
          </p:nvPr>
        </p:nvGraphicFramePr>
        <p:xfrm>
          <a:off x="3556000" y="3810000"/>
          <a:ext cx="2032000" cy="1544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549"/>
                <a:gridCol w="944451"/>
              </a:tblGrid>
              <a:tr h="422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Membrane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Permeability [m</a:t>
                      </a:r>
                      <a:r>
                        <a:rPr lang="en-US" sz="1100" u="none" strike="noStrike" baseline="30000">
                          <a:effectLst/>
                        </a:rPr>
                        <a:t>2</a:t>
                      </a:r>
                      <a:r>
                        <a:rPr lang="en-US" sz="1100" u="none" strike="noStrike">
                          <a:effectLst/>
                        </a:rPr>
                        <a:t>/(Pa·s)]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0.4</a:t>
                      </a:r>
                      <a:r>
                        <a:rPr lang="el-GR" sz="1100" u="none" strike="noStrike" dirty="0" smtClean="0">
                          <a:effectLst/>
                        </a:rPr>
                        <a:t>μ</a:t>
                      </a:r>
                      <a:r>
                        <a:rPr lang="en-US" sz="1100" u="none" strike="noStrike" dirty="0" smtClean="0">
                          <a:effectLst/>
                        </a:rPr>
                        <a:t>m </a:t>
                      </a:r>
                      <a:r>
                        <a:rPr lang="en-US" sz="1100" u="none" strike="noStrike" dirty="0">
                          <a:effectLst/>
                        </a:rPr>
                        <a:t>PC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2.98E-08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1.0</a:t>
                      </a:r>
                      <a:r>
                        <a:rPr lang="el-GR" sz="1100" u="none" strike="noStrike" dirty="0" smtClean="0">
                          <a:effectLst/>
                        </a:rPr>
                        <a:t>μ</a:t>
                      </a:r>
                      <a:r>
                        <a:rPr lang="en-US" sz="1100" u="none" strike="noStrike" dirty="0" smtClean="0">
                          <a:effectLst/>
                        </a:rPr>
                        <a:t>m </a:t>
                      </a:r>
                      <a:r>
                        <a:rPr lang="en-US" sz="1100" u="none" strike="noStrike" dirty="0">
                          <a:effectLst/>
                        </a:rPr>
                        <a:t>PC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3.14E-07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3.0</a:t>
                      </a:r>
                      <a:r>
                        <a:rPr lang="el-GR" sz="1100" u="none" strike="noStrike" dirty="0" smtClean="0">
                          <a:effectLst/>
                        </a:rPr>
                        <a:t>μ</a:t>
                      </a:r>
                      <a:r>
                        <a:rPr lang="en-US" sz="1100" u="none" strike="noStrike" dirty="0" smtClean="0">
                          <a:effectLst/>
                        </a:rPr>
                        <a:t>m </a:t>
                      </a:r>
                      <a:r>
                        <a:rPr lang="en-US" sz="1100" u="none" strike="noStrike" dirty="0">
                          <a:effectLst/>
                        </a:rPr>
                        <a:t>PC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1.06E-06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2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1.0</a:t>
                      </a:r>
                      <a:r>
                        <a:rPr lang="el-GR" sz="1100" u="none" strike="noStrike" dirty="0" smtClean="0">
                          <a:effectLst/>
                        </a:rPr>
                        <a:t>μ</a:t>
                      </a:r>
                      <a:r>
                        <a:rPr lang="en-US" sz="1100" u="none" strike="noStrike" dirty="0" smtClean="0">
                          <a:effectLst/>
                        </a:rPr>
                        <a:t>m </a:t>
                      </a:r>
                      <a:r>
                        <a:rPr lang="en-US" sz="1100" u="none" strike="noStrike" dirty="0">
                          <a:effectLst/>
                        </a:rPr>
                        <a:t>PTFE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1.76E-07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0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Views (Liver Network)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048000"/>
            <a:ext cx="3437679" cy="24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968859" cy="4297362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prstClr val="white"/>
                </a:solidFill>
              </a:rPr>
              <a:t>Design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776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534400" cy="1461979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prstClr val="white"/>
                </a:solidFill>
              </a:rPr>
              <a:t>Design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276600"/>
            <a:ext cx="85344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Three domains</a:t>
            </a:r>
          </a:p>
          <a:p>
            <a:r>
              <a:rPr lang="en-US" dirty="0" smtClean="0"/>
              <a:t>Convective fluid flow</a:t>
            </a:r>
          </a:p>
          <a:p>
            <a:r>
              <a:rPr lang="en-US" dirty="0" smtClean="0"/>
              <a:t>Species transport: Diffusion and convection</a:t>
            </a:r>
            <a:endParaRPr lang="en-US" dirty="0" smtClean="0"/>
          </a:p>
          <a:p>
            <a:pPr lvl="1"/>
            <a:r>
              <a:rPr lang="en-US" sz="2200" dirty="0"/>
              <a:t>Glucose, </a:t>
            </a:r>
            <a:r>
              <a:rPr lang="en-US" sz="2200" dirty="0" smtClean="0"/>
              <a:t>Albumin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94826"/>
            <a:ext cx="8534400" cy="1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Darcy’s Law</a:t>
            </a:r>
          </a:p>
          <a:p>
            <a:pPr lvl="1"/>
            <a:r>
              <a:rPr lang="en-US" sz="2200" dirty="0" smtClean="0"/>
              <a:t>v = K </a:t>
            </a:r>
            <a:r>
              <a:rPr lang="el-GR" sz="2200" dirty="0" smtClean="0"/>
              <a:t>Δ</a:t>
            </a:r>
            <a:r>
              <a:rPr lang="en-US" sz="2200" dirty="0" smtClean="0"/>
              <a:t>P</a:t>
            </a:r>
          </a:p>
          <a:p>
            <a:pPr lvl="1"/>
            <a:endParaRPr lang="en-US" sz="2200" dirty="0"/>
          </a:p>
          <a:p>
            <a:r>
              <a:rPr lang="en-US" dirty="0" smtClean="0"/>
              <a:t>Flux of dissolved species</a:t>
            </a:r>
          </a:p>
          <a:p>
            <a:pPr lvl="1"/>
            <a:r>
              <a:rPr lang="en-US" sz="2200" dirty="0" smtClean="0"/>
              <a:t>Q = Q</a:t>
            </a:r>
            <a:r>
              <a:rPr lang="en-US" sz="2200" baseline="-25000" dirty="0" smtClean="0"/>
              <a:t>c</a:t>
            </a:r>
            <a:r>
              <a:rPr lang="en-US" sz="2200" dirty="0" smtClean="0"/>
              <a:t> + </a:t>
            </a:r>
            <a:r>
              <a:rPr lang="en-US" sz="2200" dirty="0" err="1" smtClean="0"/>
              <a:t>Q</a:t>
            </a:r>
            <a:r>
              <a:rPr lang="en-US" sz="2200" baseline="-25000" dirty="0" err="1" smtClean="0"/>
              <a:t>d</a:t>
            </a:r>
            <a:endParaRPr lang="en-US" sz="2200" baseline="-25000" dirty="0" smtClean="0"/>
          </a:p>
          <a:p>
            <a:pPr lvl="1"/>
            <a:r>
              <a:rPr lang="en-US" sz="2200" dirty="0"/>
              <a:t>Q</a:t>
            </a:r>
            <a:r>
              <a:rPr lang="en-US" sz="2200" baseline="-25000" dirty="0"/>
              <a:t>c</a:t>
            </a:r>
            <a:r>
              <a:rPr lang="en-US" sz="2200" dirty="0" smtClean="0"/>
              <a:t> = </a:t>
            </a:r>
            <a:r>
              <a:rPr lang="en-US" sz="2200" dirty="0" err="1" smtClean="0"/>
              <a:t>v·C</a:t>
            </a:r>
            <a:endParaRPr lang="en-US" sz="2200" dirty="0" smtClean="0"/>
          </a:p>
          <a:p>
            <a:pPr lvl="1"/>
            <a:r>
              <a:rPr lang="en-US" sz="2200" dirty="0" err="1"/>
              <a:t>Q</a:t>
            </a:r>
            <a:r>
              <a:rPr lang="en-US" sz="2200" baseline="-25000" dirty="0" err="1"/>
              <a:t>d</a:t>
            </a:r>
            <a:r>
              <a:rPr lang="en-US" sz="2200" dirty="0" smtClean="0"/>
              <a:t> = M(K·C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-C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</a:p>
          <a:p>
            <a:pPr lvl="1"/>
            <a:endParaRPr lang="en-US" sz="2200" dirty="0"/>
          </a:p>
          <a:p>
            <a:r>
              <a:rPr lang="en-US" dirty="0" smtClean="0"/>
              <a:t>Cell activity</a:t>
            </a:r>
          </a:p>
          <a:p>
            <a:pPr lvl="1"/>
            <a:r>
              <a:rPr lang="en-US" sz="2200" dirty="0" smtClean="0"/>
              <a:t>Glucose uptake proportional to local concentration</a:t>
            </a:r>
          </a:p>
          <a:p>
            <a:pPr lvl="1"/>
            <a:r>
              <a:rPr lang="en-US" sz="2200" dirty="0" smtClean="0"/>
              <a:t>Constant albumin secretion</a:t>
            </a:r>
            <a:endParaRPr lang="en-US" sz="2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prstClr val="white"/>
                </a:solidFill>
              </a:rPr>
              <a:t>Design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47924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5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747963"/>
            <a:ext cx="7239000" cy="1362075"/>
          </a:xfrm>
        </p:spPr>
        <p:txBody>
          <a:bodyPr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9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Analysis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Design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56" y="1362478"/>
            <a:ext cx="3463344" cy="2648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4" y="1388364"/>
            <a:ext cx="3466155" cy="2622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5" y="4033445"/>
            <a:ext cx="3466154" cy="22448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44" y="4033445"/>
            <a:ext cx="3466156" cy="22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Analysis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Design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4267200" cy="27507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648200" y="2362200"/>
            <a:ext cx="4267199" cy="2750784"/>
            <a:chOff x="4648200" y="2362200"/>
            <a:chExt cx="4267199" cy="27507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362200"/>
              <a:ext cx="4267199" cy="27507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t="13850" r="16072" b="19667"/>
            <a:stretch/>
          </p:blipFill>
          <p:spPr>
            <a:xfrm>
              <a:off x="5029200" y="2895600"/>
              <a:ext cx="32004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Analysis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Design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96" y="3933431"/>
            <a:ext cx="2590800" cy="2453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59" y="3930382"/>
            <a:ext cx="2572077" cy="2436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2989192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34575"/>
            <a:ext cx="354619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Design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Steady state operation</a:t>
            </a:r>
          </a:p>
          <a:p>
            <a:endParaRPr lang="en-US" dirty="0"/>
          </a:p>
          <a:p>
            <a:r>
              <a:rPr lang="en-US" dirty="0" smtClean="0"/>
              <a:t>Triangular features increase surface area without impeding convection or diffusion</a:t>
            </a:r>
          </a:p>
          <a:p>
            <a:endParaRPr lang="en-US" dirty="0" smtClean="0"/>
          </a:p>
          <a:p>
            <a:r>
              <a:rPr lang="en-US" dirty="0" smtClean="0"/>
              <a:t>Sufficient glucose transport and albumin clearance occurs at most geometries</a:t>
            </a:r>
          </a:p>
          <a:p>
            <a:endParaRPr lang="en-US" dirty="0"/>
          </a:p>
          <a:p>
            <a:r>
              <a:rPr lang="en-US" dirty="0" smtClean="0"/>
              <a:t>Optimal chamber depth</a:t>
            </a:r>
          </a:p>
          <a:p>
            <a:pPr lvl="1"/>
            <a:r>
              <a:rPr lang="en-US" sz="2200" dirty="0" smtClean="0"/>
              <a:t>36 </a:t>
            </a:r>
            <a:r>
              <a:rPr lang="el-GR" sz="2200" dirty="0" smtClean="0"/>
              <a:t>μ</a:t>
            </a:r>
            <a:r>
              <a:rPr lang="en-US" sz="2200" dirty="0" smtClean="0"/>
              <a:t>m to 100 </a:t>
            </a:r>
            <a:r>
              <a:rPr lang="el-GR" sz="2200" dirty="0" smtClean="0"/>
              <a:t>μ</a:t>
            </a:r>
            <a:r>
              <a:rPr lang="en-US" sz="2200" dirty="0" smtClean="0"/>
              <a:t>m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5108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85800" y="1752600"/>
            <a:ext cx="8153400" cy="4525963"/>
          </a:xfrm>
          <a:prstGeom prst="rect">
            <a:avLst/>
          </a:prstGeom>
        </p:spPr>
        <p:txBody>
          <a:bodyPr/>
          <a:lstStyle/>
          <a:p>
            <a:pPr marL="448056" indent="-384048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"/>
              <a:defRPr/>
            </a:pPr>
            <a:r>
              <a:rPr lang="en-US" sz="3000" dirty="0">
                <a:solidFill>
                  <a:prstClr val="white"/>
                </a:solidFill>
              </a:rPr>
              <a:t>Need</a:t>
            </a:r>
          </a:p>
          <a:p>
            <a:pPr marL="905256" lvl="1" indent="-384048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"/>
            </a:pPr>
            <a:r>
              <a:rPr lang="en-US" sz="2400" dirty="0" smtClean="0">
                <a:solidFill>
                  <a:prstClr val="white"/>
                </a:solidFill>
              </a:rPr>
              <a:t>Treatment of liver disease</a:t>
            </a:r>
            <a:endParaRPr lang="en-US" sz="2400" dirty="0">
              <a:solidFill>
                <a:prstClr val="white"/>
              </a:solidFill>
            </a:endParaRPr>
          </a:p>
          <a:p>
            <a:pPr marL="448056" indent="-384048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"/>
              <a:defRPr/>
            </a:pPr>
            <a:r>
              <a:rPr lang="en-US" sz="3000" dirty="0" smtClean="0">
                <a:solidFill>
                  <a:prstClr val="white"/>
                </a:solidFill>
              </a:rPr>
              <a:t>Design</a:t>
            </a:r>
            <a:endParaRPr lang="en-US" sz="3000" dirty="0">
              <a:solidFill>
                <a:prstClr val="white"/>
              </a:solidFill>
            </a:endParaRPr>
          </a:p>
          <a:p>
            <a:pPr marL="905256" lvl="1" indent="-384048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"/>
            </a:pPr>
            <a:r>
              <a:rPr lang="en-US" sz="2400" dirty="0">
                <a:solidFill>
                  <a:prstClr val="white"/>
                </a:solidFill>
              </a:rPr>
              <a:t>Biomimetic vascular </a:t>
            </a:r>
            <a:r>
              <a:rPr lang="en-US" sz="2400" dirty="0" smtClean="0">
                <a:solidFill>
                  <a:prstClr val="white"/>
                </a:solidFill>
              </a:rPr>
              <a:t>network</a:t>
            </a:r>
          </a:p>
          <a:p>
            <a:pPr marL="905256" lvl="1" indent="-384048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"/>
            </a:pPr>
            <a:r>
              <a:rPr lang="en-US" sz="2400" dirty="0" smtClean="0">
                <a:solidFill>
                  <a:prstClr val="white"/>
                </a:solidFill>
              </a:rPr>
              <a:t>Parenchymal cell chamber</a:t>
            </a:r>
            <a:endParaRPr lang="en-US" sz="2400" dirty="0">
              <a:solidFill>
                <a:prstClr val="white"/>
              </a:solidFill>
            </a:endParaRPr>
          </a:p>
          <a:p>
            <a:pPr marL="448056" indent="-384048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"/>
            </a:pPr>
            <a:r>
              <a:rPr lang="en-US" sz="3000" dirty="0" smtClean="0">
                <a:solidFill>
                  <a:prstClr val="white"/>
                </a:solidFill>
              </a:rPr>
              <a:t>Analysis</a:t>
            </a:r>
          </a:p>
          <a:p>
            <a:pPr marL="905256" lvl="1" indent="-384048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"/>
            </a:pPr>
            <a:r>
              <a:rPr lang="en-US" sz="3000" dirty="0" smtClean="0">
                <a:solidFill>
                  <a:prstClr val="white"/>
                </a:solidFill>
              </a:rPr>
              <a:t>COMSOL model</a:t>
            </a:r>
            <a:endParaRPr lang="en-US" sz="3000" dirty="0">
              <a:solidFill>
                <a:prstClr val="white"/>
              </a:solidFill>
            </a:endParaRPr>
          </a:p>
          <a:p>
            <a:pPr marL="448056" indent="-384048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"/>
            </a:pPr>
            <a:r>
              <a:rPr lang="en-US" sz="3000" dirty="0" smtClean="0">
                <a:solidFill>
                  <a:prstClr val="white"/>
                </a:solidFill>
              </a:rPr>
              <a:t>Details</a:t>
            </a:r>
            <a:endParaRPr lang="en-US" sz="3000" dirty="0">
              <a:solidFill>
                <a:prstClr val="white"/>
              </a:solidFill>
            </a:endParaRPr>
          </a:p>
          <a:p>
            <a:pPr marL="905256" lvl="1" indent="-384048">
              <a:spcBef>
                <a:spcPct val="20000"/>
              </a:spcBef>
              <a:buClr>
                <a:srgbClr val="0070C0"/>
              </a:buClr>
              <a:buSzPct val="80000"/>
              <a:buFont typeface="Wingdings 2"/>
              <a:buChar char=""/>
            </a:pPr>
            <a:r>
              <a:rPr lang="en-US" sz="2400" dirty="0">
                <a:solidFill>
                  <a:prstClr val="white"/>
                </a:solidFill>
              </a:rPr>
              <a:t>Specific </a:t>
            </a:r>
            <a:r>
              <a:rPr lang="en-US" sz="2400" dirty="0" err="1">
                <a:solidFill>
                  <a:prstClr val="white"/>
                </a:solidFill>
              </a:rPr>
              <a:t>parenchymal</a:t>
            </a:r>
            <a:r>
              <a:rPr lang="en-US" sz="2400" dirty="0">
                <a:solidFill>
                  <a:prstClr val="white"/>
                </a:solidFill>
              </a:rPr>
              <a:t> chamber design features</a:t>
            </a:r>
          </a:p>
        </p:txBody>
      </p:sp>
    </p:spTree>
    <p:extLst>
      <p:ext uri="{BB962C8B-B14F-4D97-AF65-F5344CB8AC3E}">
        <p14:creationId xmlns:p14="http://schemas.microsoft.com/office/powerpoint/2010/main" val="17086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4953000" cy="19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Membrane</a:t>
            </a:r>
          </a:p>
          <a:p>
            <a:pPr lvl="1"/>
            <a:r>
              <a:rPr lang="en-US" dirty="0" smtClean="0"/>
              <a:t>3µm Polycarbonate membrane</a:t>
            </a:r>
          </a:p>
          <a:p>
            <a:pPr lvl="1"/>
            <a:r>
              <a:rPr lang="en-US" dirty="0" smtClean="0"/>
              <a:t>Maximal permeability</a:t>
            </a:r>
          </a:p>
          <a:p>
            <a:r>
              <a:rPr lang="en-US" dirty="0" smtClean="0"/>
              <a:t>Chamber</a:t>
            </a:r>
          </a:p>
          <a:p>
            <a:pPr lvl="1"/>
            <a:r>
              <a:rPr lang="en-US" dirty="0" smtClean="0"/>
              <a:t>45° concentric triangular features</a:t>
            </a:r>
          </a:p>
          <a:p>
            <a:pPr lvl="1"/>
            <a:r>
              <a:rPr lang="en-US" dirty="0" smtClean="0"/>
              <a:t>36µm to 100µm depth</a:t>
            </a:r>
          </a:p>
          <a:p>
            <a:pPr lvl="1"/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Design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Analysis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>
                <a:solidFill>
                  <a:prstClr val="white"/>
                </a:solidFill>
              </a:rPr>
              <a:t>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467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Arjun</a:t>
            </a:r>
            <a:endParaRPr lang="en-US" dirty="0"/>
          </a:p>
          <a:p>
            <a:pPr lvl="1"/>
            <a:r>
              <a:rPr lang="en-US" dirty="0"/>
              <a:t>Mathematical concepts</a:t>
            </a:r>
          </a:p>
          <a:p>
            <a:pPr lvl="1"/>
            <a:r>
              <a:rPr lang="en-US" dirty="0"/>
              <a:t>Analyzing computational model results</a:t>
            </a:r>
          </a:p>
          <a:p>
            <a:pPr lvl="1"/>
            <a:r>
              <a:rPr lang="en-US" dirty="0"/>
              <a:t>Final Presentation</a:t>
            </a:r>
          </a:p>
          <a:p>
            <a:r>
              <a:rPr lang="en-US" dirty="0"/>
              <a:t>Cameron</a:t>
            </a:r>
          </a:p>
          <a:p>
            <a:pPr lvl="1"/>
            <a:r>
              <a:rPr lang="en-US" dirty="0"/>
              <a:t>Primary communications with David </a:t>
            </a:r>
            <a:r>
              <a:rPr lang="en-US" dirty="0" err="1"/>
              <a:t>Hoganson</a:t>
            </a:r>
            <a:endParaRPr lang="en-US" dirty="0"/>
          </a:p>
          <a:p>
            <a:pPr lvl="1"/>
            <a:r>
              <a:rPr lang="en-US" dirty="0"/>
              <a:t>Steering design considerations</a:t>
            </a:r>
          </a:p>
          <a:p>
            <a:pPr lvl="1"/>
            <a:r>
              <a:rPr lang="en-US" dirty="0"/>
              <a:t>CAD drawings</a:t>
            </a:r>
          </a:p>
          <a:p>
            <a:r>
              <a:rPr lang="en-US" dirty="0"/>
              <a:t>Ben</a:t>
            </a:r>
          </a:p>
          <a:p>
            <a:pPr lvl="1"/>
            <a:r>
              <a:rPr lang="en-US" dirty="0"/>
              <a:t>Experimental design</a:t>
            </a:r>
          </a:p>
          <a:p>
            <a:pPr lvl="1"/>
            <a:r>
              <a:rPr lang="en-US" dirty="0"/>
              <a:t>Simulation parameters</a:t>
            </a:r>
          </a:p>
          <a:p>
            <a:pPr lvl="1"/>
            <a:r>
              <a:rPr lang="en-US" dirty="0"/>
              <a:t>COMSOL</a:t>
            </a:r>
          </a:p>
          <a:p>
            <a:pPr lvl="1"/>
            <a:endParaRPr lang="en-US" sz="2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Design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Analysis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>
                <a:solidFill>
                  <a:prstClr val="white"/>
                </a:solidFill>
              </a:rPr>
              <a:t>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052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b="1" dirty="0"/>
              <a:t>Oct </a:t>
            </a:r>
            <a:r>
              <a:rPr lang="en-US" b="1" dirty="0" smtClean="0"/>
              <a:t>26</a:t>
            </a:r>
            <a:r>
              <a:rPr lang="en-US" dirty="0"/>
              <a:t>	</a:t>
            </a:r>
            <a:r>
              <a:rPr lang="en-US" dirty="0" smtClean="0"/>
              <a:t>Complete </a:t>
            </a:r>
            <a:r>
              <a:rPr lang="en-US" dirty="0"/>
              <a:t>Progress Report</a:t>
            </a:r>
          </a:p>
          <a:p>
            <a:pPr marL="64008" indent="0">
              <a:buNone/>
            </a:pPr>
            <a:r>
              <a:rPr lang="en-US" b="1" dirty="0"/>
              <a:t>Nov </a:t>
            </a:r>
            <a:r>
              <a:rPr lang="en-US" b="1" dirty="0" smtClean="0"/>
              <a:t>3	</a:t>
            </a:r>
            <a:r>
              <a:rPr lang="en-US" dirty="0" smtClean="0"/>
              <a:t>Expand </a:t>
            </a:r>
            <a:r>
              <a:rPr lang="en-US" dirty="0"/>
              <a:t>to 3D Model </a:t>
            </a:r>
          </a:p>
          <a:p>
            <a:pPr marL="64008" indent="0">
              <a:buNone/>
            </a:pPr>
            <a:r>
              <a:rPr lang="en-US" b="1" dirty="0"/>
              <a:t>Nov </a:t>
            </a:r>
            <a:r>
              <a:rPr lang="en-US" b="1" dirty="0" smtClean="0"/>
              <a:t>9	</a:t>
            </a:r>
            <a:r>
              <a:rPr lang="en-US" dirty="0" smtClean="0"/>
              <a:t>Refine Chamber Geometry</a:t>
            </a:r>
            <a:endParaRPr lang="en-US" dirty="0"/>
          </a:p>
          <a:p>
            <a:pPr marL="64008" indent="0">
              <a:buNone/>
            </a:pPr>
            <a:r>
              <a:rPr lang="en-US" b="1" dirty="0"/>
              <a:t>Nov </a:t>
            </a:r>
            <a:r>
              <a:rPr lang="en-US" b="1" dirty="0" smtClean="0"/>
              <a:t>16</a:t>
            </a:r>
            <a:r>
              <a:rPr lang="en-US" b="1" smtClean="0"/>
              <a:t>	</a:t>
            </a:r>
            <a:r>
              <a:rPr lang="en-US" smtClean="0"/>
              <a:t>Run </a:t>
            </a:r>
            <a:r>
              <a:rPr lang="en-US" dirty="0" smtClean="0"/>
              <a:t>Extensive Simulations</a:t>
            </a:r>
            <a:endParaRPr lang="en-US" dirty="0"/>
          </a:p>
          <a:p>
            <a:pPr marL="64008" indent="0">
              <a:buNone/>
            </a:pPr>
            <a:r>
              <a:rPr lang="en-US" b="1" dirty="0"/>
              <a:t>Nov </a:t>
            </a:r>
            <a:r>
              <a:rPr lang="en-US" b="1" dirty="0" smtClean="0"/>
              <a:t>29</a:t>
            </a:r>
            <a:r>
              <a:rPr lang="en-US" dirty="0"/>
              <a:t>	</a:t>
            </a:r>
            <a:r>
              <a:rPr lang="en-US" dirty="0" smtClean="0"/>
              <a:t>Complete </a:t>
            </a:r>
            <a:r>
              <a:rPr lang="en-US" dirty="0"/>
              <a:t>Design with all Modifications</a:t>
            </a:r>
          </a:p>
          <a:p>
            <a:pPr marL="64008" indent="0">
              <a:buNone/>
            </a:pPr>
            <a:r>
              <a:rPr lang="en-US" b="1" dirty="0"/>
              <a:t>Dec </a:t>
            </a:r>
            <a:r>
              <a:rPr lang="en-US" b="1" dirty="0" smtClean="0"/>
              <a:t>2	</a:t>
            </a:r>
            <a:r>
              <a:rPr lang="en-US" dirty="0" smtClean="0"/>
              <a:t>Acquire </a:t>
            </a:r>
            <a:r>
              <a:rPr lang="en-US" dirty="0"/>
              <a:t>total cost</a:t>
            </a:r>
          </a:p>
          <a:p>
            <a:pPr marL="64008" indent="0">
              <a:buNone/>
            </a:pPr>
            <a:r>
              <a:rPr lang="en-US" b="1" dirty="0"/>
              <a:t>Dec </a:t>
            </a:r>
            <a:r>
              <a:rPr lang="en-US" b="1" dirty="0" smtClean="0"/>
              <a:t>7</a:t>
            </a:r>
            <a:r>
              <a:rPr lang="en-US" dirty="0"/>
              <a:t>	</a:t>
            </a:r>
            <a:r>
              <a:rPr lang="en-US" dirty="0" smtClean="0"/>
              <a:t>Deliver </a:t>
            </a:r>
            <a:r>
              <a:rPr lang="en-US" dirty="0"/>
              <a:t>final report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Design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Analysis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>
                <a:solidFill>
                  <a:prstClr val="white"/>
                </a:solidFill>
              </a:rPr>
              <a:t>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952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747963"/>
            <a:ext cx="7239000" cy="1362075"/>
          </a:xfrm>
        </p:spPr>
        <p:txBody>
          <a:bodyPr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1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800600" cy="4525963"/>
          </a:xfrm>
        </p:spPr>
        <p:txBody>
          <a:bodyPr/>
          <a:lstStyle/>
          <a:p>
            <a:r>
              <a:rPr lang="en-US" sz="2400" dirty="0" smtClean="0"/>
              <a:t>Affects 25 million Americans</a:t>
            </a:r>
          </a:p>
          <a:p>
            <a:pPr lvl="1"/>
            <a:r>
              <a:rPr lang="en-US" sz="2200" dirty="0" smtClean="0"/>
              <a:t>19 million cases involve viral hepatitis or cirrhosis</a:t>
            </a:r>
          </a:p>
          <a:p>
            <a:r>
              <a:rPr lang="en-US" sz="2400" dirty="0" smtClean="0"/>
              <a:t>Major organ shortage</a:t>
            </a:r>
          </a:p>
          <a:p>
            <a:pPr lvl="1"/>
            <a:r>
              <a:rPr lang="en-US" sz="2200" dirty="0" smtClean="0"/>
              <a:t>~7000 liver transplants each year</a:t>
            </a:r>
          </a:p>
          <a:p>
            <a:pPr lvl="1"/>
            <a:r>
              <a:rPr lang="en-US" sz="2200" dirty="0" smtClean="0"/>
              <a:t>16,200 remain on waitlist</a:t>
            </a:r>
          </a:p>
          <a:p>
            <a:pPr lvl="1"/>
            <a:r>
              <a:rPr lang="en-US" sz="2200" dirty="0" smtClean="0"/>
              <a:t>2000 will die this year waiting for a transplant</a:t>
            </a:r>
          </a:p>
          <a:p>
            <a:pPr lvl="1"/>
            <a:endParaRPr lang="en-US" sz="2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380" y="1722438"/>
            <a:ext cx="2664167" cy="3992562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prstClr val="white"/>
                </a:solidFill>
              </a:rPr>
              <a:t>Need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Design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044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7494"/>
            <a:ext cx="8382000" cy="1399032"/>
          </a:xfrm>
        </p:spPr>
        <p:txBody>
          <a:bodyPr/>
          <a:lstStyle/>
          <a:p>
            <a:r>
              <a:rPr lang="en-US" dirty="0" smtClean="0"/>
              <a:t>Addressing the Organ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800600" cy="3733800"/>
          </a:xfrm>
        </p:spPr>
        <p:txBody>
          <a:bodyPr/>
          <a:lstStyle/>
          <a:p>
            <a:r>
              <a:rPr lang="en-US" dirty="0" smtClean="0"/>
              <a:t>All tissue engineering approaches prior to 1998 were angiogenesis </a:t>
            </a:r>
            <a:r>
              <a:rPr lang="en-US" dirty="0" smtClean="0"/>
              <a:t>dependent</a:t>
            </a:r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Obvious need for vascular scaffold</a:t>
            </a:r>
          </a:p>
          <a:p>
            <a:pPr lvl="1"/>
            <a:endParaRPr lang="en-US" sz="2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BME401 - Senior Design</a:t>
            </a:r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447800"/>
            <a:ext cx="2994678" cy="4525962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57800" y="5996226"/>
            <a:ext cx="388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3C9D5"/>
                </a:solidFill>
                <a:latin typeface="Times New Roman" pitchFamily="18" charset="0"/>
                <a:cs typeface="Times New Roman" pitchFamily="18" charset="0"/>
              </a:rPr>
              <a:t>Langer R, Vacanti J.  Tissue engineering.  Science 1993;260:920-926</a:t>
            </a:r>
            <a:r>
              <a:rPr lang="en-US" sz="1600" dirty="0" smtClean="0">
                <a:solidFill>
                  <a:srgbClr val="C3C9D5"/>
                </a:solidFill>
                <a:latin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prstClr val="white"/>
                </a:solidFill>
              </a:rPr>
              <a:t>Need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Design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861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747963"/>
            <a:ext cx="7239000" cy="1362075"/>
          </a:xfrm>
        </p:spPr>
        <p:txBody>
          <a:bodyPr anchor="ctr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0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prstClr val="white"/>
                </a:solidFill>
              </a:rPr>
              <a:t>Design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  <p:pic>
        <p:nvPicPr>
          <p:cNvPr id="10" name="Picture 4" descr="C:\Users\Cam\Desktop\Parenchymal Chamber Con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907" y="1524000"/>
            <a:ext cx="6168186" cy="4874126"/>
          </a:xfrm>
          <a:prstGeom prst="rect">
            <a:avLst/>
          </a:prstGeom>
          <a:noFill/>
          <a:ln w="28575">
            <a:solidFill>
              <a:schemeClr val="tx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72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7494"/>
            <a:ext cx="8382000" cy="1399032"/>
          </a:xfrm>
        </p:spPr>
        <p:txBody>
          <a:bodyPr/>
          <a:lstStyle/>
          <a:p>
            <a:r>
              <a:rPr lang="en-US" dirty="0" smtClean="0"/>
              <a:t>Design Choices: Chamber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Chamber height</a:t>
            </a:r>
          </a:p>
          <a:p>
            <a:pPr lvl="1"/>
            <a:r>
              <a:rPr lang="en-US" sz="2800" dirty="0" smtClean="0"/>
              <a:t>Transport of nutrients, waste</a:t>
            </a:r>
          </a:p>
          <a:p>
            <a:pPr marL="594360" lvl="1" indent="0">
              <a:buNone/>
            </a:pPr>
            <a:endParaRPr lang="en-US" sz="2800" dirty="0" smtClean="0"/>
          </a:p>
          <a:p>
            <a:r>
              <a:rPr lang="en-US" sz="3000" dirty="0" smtClean="0"/>
              <a:t>Surface geometry</a:t>
            </a:r>
          </a:p>
          <a:p>
            <a:pPr lvl="1"/>
            <a:r>
              <a:rPr lang="en-US" sz="2800" dirty="0" smtClean="0"/>
              <a:t>Surface area optimization</a:t>
            </a:r>
          </a:p>
          <a:p>
            <a:pPr marL="594360" lvl="1" indent="0">
              <a:buNone/>
            </a:pPr>
            <a:endParaRPr lang="en-US" sz="2800" dirty="0" smtClean="0"/>
          </a:p>
          <a:p>
            <a:r>
              <a:rPr lang="en-US" sz="3000" dirty="0" smtClean="0"/>
              <a:t>Surface coating</a:t>
            </a:r>
          </a:p>
          <a:p>
            <a:pPr lvl="1"/>
            <a:r>
              <a:rPr lang="en-US" sz="2800" dirty="0" smtClean="0"/>
              <a:t>Hepatocyte affinity to PDMS, collagen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prstClr val="white"/>
                </a:solidFill>
              </a:rPr>
              <a:t>Design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595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Circumferential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1925322"/>
            <a:ext cx="3048000" cy="3886200"/>
          </a:xfrm>
        </p:spPr>
        <p:txBody>
          <a:bodyPr/>
          <a:lstStyle/>
          <a:p>
            <a:r>
              <a:rPr lang="en-US" dirty="0" smtClean="0"/>
              <a:t>64 micron deep triangular features</a:t>
            </a:r>
          </a:p>
          <a:p>
            <a:pPr marL="162306" indent="0">
              <a:buNone/>
            </a:pPr>
            <a:endParaRPr lang="en-US" dirty="0" smtClean="0"/>
          </a:p>
          <a:p>
            <a:r>
              <a:rPr lang="en-US" dirty="0" smtClean="0"/>
              <a:t>Surface area increased by 41%</a:t>
            </a:r>
          </a:p>
          <a:p>
            <a:pPr lvl="1"/>
            <a:endParaRPr lang="en-US" sz="2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prstClr val="white"/>
                </a:solidFill>
              </a:rPr>
              <a:t>BME401 - Senior Design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5369"/>
            <a:ext cx="5257800" cy="432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  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Need</a:t>
            </a:r>
            <a:r>
              <a:rPr lang="en-US" b="1" dirty="0">
                <a:solidFill>
                  <a:prstClr val="white"/>
                </a:solidFill>
              </a:rPr>
              <a:t>          </a:t>
            </a:r>
            <a:r>
              <a:rPr lang="en-US" b="1" dirty="0" smtClean="0">
                <a:solidFill>
                  <a:prstClr val="white"/>
                </a:solidFill>
              </a:rPr>
              <a:t>	   </a:t>
            </a:r>
            <a:r>
              <a:rPr lang="en-US" b="1" dirty="0">
                <a:solidFill>
                  <a:prstClr val="white"/>
                </a:solidFill>
              </a:rPr>
              <a:t>Design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       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 Analysis</a:t>
            </a:r>
            <a:r>
              <a:rPr lang="en-US" b="1" dirty="0">
                <a:solidFill>
                  <a:srgbClr val="D4D2D0">
                    <a:lumMod val="50000"/>
                  </a:srgbClr>
                </a:solidFill>
              </a:rPr>
              <a:t>	</a:t>
            </a:r>
            <a:r>
              <a:rPr lang="en-US" b="1" dirty="0" smtClean="0">
                <a:solidFill>
                  <a:srgbClr val="D4D2D0">
                    <a:lumMod val="50000"/>
                  </a:srgbClr>
                </a:solidFill>
              </a:rPr>
              <a:t>	Details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815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70C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868B94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erve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70C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868B94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erve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70C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868B94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Verve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70C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868B94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434</Words>
  <Application>Microsoft Office PowerPoint</Application>
  <PresentationFormat>On-screen Show (4:3)</PresentationFormat>
  <Paragraphs>160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Verve</vt:lpstr>
      <vt:lpstr>1_Verve</vt:lpstr>
      <vt:lpstr>2_Verve</vt:lpstr>
      <vt:lpstr>3_Verve</vt:lpstr>
      <vt:lpstr>Parenchymal Chamber for Biomimetic Liver Vascular Network</vt:lpstr>
      <vt:lpstr>Overview</vt:lpstr>
      <vt:lpstr>Need</vt:lpstr>
      <vt:lpstr>Liver Disease</vt:lpstr>
      <vt:lpstr>Addressing the Organ Shortage</vt:lpstr>
      <vt:lpstr>Design</vt:lpstr>
      <vt:lpstr>Design overview</vt:lpstr>
      <vt:lpstr>Design Choices: Chamber</vt:lpstr>
      <vt:lpstr>Circumferential Orientation</vt:lpstr>
      <vt:lpstr>Radial Orientation</vt:lpstr>
      <vt:lpstr>Design Choices: Membrane</vt:lpstr>
      <vt:lpstr>Section Views (Liver Network)</vt:lpstr>
      <vt:lpstr>COMSOL Model</vt:lpstr>
      <vt:lpstr>Equations</vt:lpstr>
      <vt:lpstr>Analysis</vt:lpstr>
      <vt:lpstr>Computational Analysis</vt:lpstr>
      <vt:lpstr>Computational Analysis</vt:lpstr>
      <vt:lpstr>Computational Analysis</vt:lpstr>
      <vt:lpstr>Results</vt:lpstr>
      <vt:lpstr>Design Summary</vt:lpstr>
      <vt:lpstr>Responsibilities</vt:lpstr>
      <vt:lpstr>Schedule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Parenchymal Chamber for Biomimetic Liver Vascular Network</dc:title>
  <dc:creator>Cameron Joseph Hinkel</dc:creator>
  <cp:lastModifiedBy>Benjamin Ruobin Jiang</cp:lastModifiedBy>
  <cp:revision>19</cp:revision>
  <dcterms:created xsi:type="dcterms:W3CDTF">2011-10-24T06:12:13Z</dcterms:created>
  <dcterms:modified xsi:type="dcterms:W3CDTF">2011-10-24T09:36:35Z</dcterms:modified>
</cp:coreProperties>
</file>