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67" r:id="rId3"/>
    <p:sldId id="263" r:id="rId4"/>
    <p:sldId id="257" r:id="rId5"/>
    <p:sldId id="258" r:id="rId6"/>
    <p:sldId id="259" r:id="rId7"/>
    <p:sldId id="262" r:id="rId8"/>
    <p:sldId id="260" r:id="rId9"/>
    <p:sldId id="261" r:id="rId10"/>
    <p:sldId id="265" r:id="rId11"/>
    <p:sldId id="264" r:id="rId12"/>
    <p:sldId id="279" r:id="rId13"/>
    <p:sldId id="268" r:id="rId14"/>
    <p:sldId id="266" r:id="rId15"/>
    <p:sldId id="269" r:id="rId16"/>
    <p:sldId id="272" r:id="rId17"/>
    <p:sldId id="276" r:id="rId18"/>
    <p:sldId id="270" r:id="rId19"/>
    <p:sldId id="271" r:id="rId20"/>
    <p:sldId id="273" r:id="rId21"/>
    <p:sldId id="274" r:id="rId22"/>
    <p:sldId id="277" r:id="rId23"/>
    <p:sldId id="278" r:id="rId24"/>
    <p:sldId id="275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665" autoAdjust="0"/>
  </p:normalViewPr>
  <p:slideViewPr>
    <p:cSldViewPr>
      <p:cViewPr varScale="1">
        <p:scale>
          <a:sx n="116" d="100"/>
          <a:sy n="116" d="100"/>
        </p:scale>
        <p:origin x="-96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0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B5D66FF-0DB2-4F53-A022-453DAFD9108F}" type="datetimeFigureOut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7ED8AD8-2D7A-40B1-8A6D-EF4202BE50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A735B53-C383-4623-A46E-AEF7B35131AD}" type="datetime1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en-US" dirty="0" smtClean="0"/>
              <a:t>BME401 - Senior Design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DBCE8CC-89CD-42F0-9529-7ED359A250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5621-73D9-49D7-A791-6BBE750460E6}" type="datetime1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BME401 - Senior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E8CC-89CD-42F0-9529-7ED359A250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01ED-6C6F-4A65-A299-B2303B8F8360}" type="datetime1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BME401 - Senior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E8CC-89CD-42F0-9529-7ED359A250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B7BD35E-3AEA-4878-A8A4-87D7A1EEEDD9}" type="datetime1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r>
              <a:rPr lang="en-US" dirty="0" smtClean="0"/>
              <a:t>BME401 - Senior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E8CC-89CD-42F0-9529-7ED359A250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69562E2-CF47-45DD-824C-24C3BC6BE1AF}" type="datetime1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r>
              <a:rPr lang="en-US" dirty="0" smtClean="0"/>
              <a:t>BME401 - Senior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DBCE8CC-89CD-42F0-9529-7ED359A250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8515750-F54C-40CA-B935-25E3ED223C3E}" type="datetime1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r>
              <a:rPr lang="en-US" dirty="0" smtClean="0"/>
              <a:t>BME401 - Senior Design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DBCE8CC-89CD-42F0-9529-7ED359A250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0E7EC24-C4C9-48AD-88EC-1F8689DAAA73}" type="datetime1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r>
              <a:rPr lang="en-US" dirty="0" smtClean="0"/>
              <a:t>BME401 - Senior Design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DBCE8CC-89CD-42F0-9529-7ED359A250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096D-FCDF-4756-A1D8-3B302C6C45A8}" type="datetime1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BME401 - Senior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E8CC-89CD-42F0-9529-7ED359A250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4E04D14-CA3E-44BC-B25A-5251AD1035F8}" type="datetime1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r>
              <a:rPr lang="en-US" dirty="0" smtClean="0"/>
              <a:t>BME401 - Senior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DBCE8CC-89CD-42F0-9529-7ED359A250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97E8BA4-4552-4A74-8DB8-4508BCF16720}" type="datetime1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 smtClean="0"/>
              <a:t>BME401 - Senior Design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DBCE8CC-89CD-42F0-9529-7ED359A250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CC6D980-EC65-4B8B-9B82-20996921C0A2}" type="datetime1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 smtClean="0"/>
              <a:t>BME401 - Senior Design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DBCE8CC-89CD-42F0-9529-7ED359A250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7B01C51-86AF-4753-9E47-C670507923E0}" type="datetime1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BME401 - Senior Design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DBCE8CC-89CD-42F0-9529-7ED359A250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sol.com/products/cfd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taltherapies.com/elad_assests/elad_simulation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-chi.com/liver.ht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121920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Parenchymal Chamber for Biomimetic Liver Vascular Network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2743200"/>
            <a:ext cx="8062912" cy="1752600"/>
          </a:xfrm>
        </p:spPr>
        <p:txBody>
          <a:bodyPr/>
          <a:lstStyle/>
          <a:p>
            <a:r>
              <a:rPr lang="en-US" dirty="0" smtClean="0"/>
              <a:t>Building a Liver Assist Device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56388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Arjun Bahl, Cameron Hinkel, and Ben Jiang – Group 28</a:t>
            </a:r>
          </a:p>
          <a:p>
            <a:pPr algn="r"/>
            <a:r>
              <a:rPr lang="en-US" dirty="0" smtClean="0"/>
              <a:t>Mentor: David Hoganson, MD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Clot Formation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 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Need</a:t>
            </a:r>
            <a:r>
              <a:rPr lang="en-US" b="1" dirty="0" smtClean="0"/>
              <a:t>          Technology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	        Scope	Design Requirements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BME401 - Senior Design</a:t>
            </a:r>
            <a:endParaRPr lang="en-US" dirty="0"/>
          </a:p>
        </p:txBody>
      </p:sp>
      <p:pic>
        <p:nvPicPr>
          <p:cNvPr id="9" name="Picture 4" descr="plt adh 04 2X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3048000" cy="2277242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</p:pic>
      <p:pic>
        <p:nvPicPr>
          <p:cNvPr id="2253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133600"/>
            <a:ext cx="3968859" cy="4297362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495800" y="13716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Development of a hemodynamically compatible design</a:t>
            </a:r>
            <a:endParaRPr lang="en-US" dirty="0"/>
          </a:p>
        </p:txBody>
      </p:sp>
      <p:pic>
        <p:nvPicPr>
          <p:cNvPr id="14" name="Picture 4" descr="test net alpha blood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09600" y="4038600"/>
            <a:ext cx="1066800" cy="1020704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</p:pic>
      <p:pic>
        <p:nvPicPr>
          <p:cNvPr id="24" name="Picture 7" descr="plt adh 09 4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4419600"/>
            <a:ext cx="2676913" cy="2000249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2209800" y="601980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Version 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876800" y="601980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Version 2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Biomimetic Design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 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Need</a:t>
            </a:r>
            <a:r>
              <a:rPr lang="en-US" b="1" dirty="0" smtClean="0"/>
              <a:t>          Technology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	        Scope	Design Requirements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BME401 - Senior Design</a:t>
            </a:r>
            <a:endParaRPr lang="en-US" dirty="0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0"/>
            <a:ext cx="3581400" cy="3888785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15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426252"/>
            <a:ext cx="4191000" cy="2743592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3" name="Picture 2" descr="http://www.ener-chi.com/images/li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838200"/>
            <a:ext cx="2362200" cy="1740325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09600" y="1828800"/>
            <a:ext cx="342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~6mmHg Pressure Differential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343400" y="2971800"/>
            <a:ext cx="402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Physiologically Normal Shear Stress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Viability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 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Need</a:t>
            </a:r>
            <a:r>
              <a:rPr lang="en-US" b="1" dirty="0" smtClean="0"/>
              <a:t>          Technology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	        Scope	Design Requirements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BME401 - Senior Design</a:t>
            </a:r>
            <a:endParaRPr lang="en-US" dirty="0"/>
          </a:p>
        </p:txBody>
      </p:sp>
      <p:pic>
        <p:nvPicPr>
          <p:cNvPr id="12" name="Content Placeholder 11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09800"/>
            <a:ext cx="4038600" cy="3096826"/>
          </a:xfrm>
          <a:prstGeom prst="rect">
            <a:avLst/>
          </a:prstGeom>
          <a:noFill/>
          <a:ln w="28575">
            <a:solidFill>
              <a:schemeClr val="tx2">
                <a:lumMod val="9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2500" y="2747963"/>
            <a:ext cx="7239000" cy="1362075"/>
          </a:xfrm>
        </p:spPr>
        <p:txBody>
          <a:bodyPr/>
          <a:lstStyle/>
          <a:p>
            <a:pPr algn="ctr"/>
            <a:r>
              <a:rPr lang="en-US" dirty="0" smtClean="0"/>
              <a:t>Scope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7494"/>
            <a:ext cx="8382000" cy="1399032"/>
          </a:xfrm>
        </p:spPr>
        <p:txBody>
          <a:bodyPr/>
          <a:lstStyle/>
          <a:p>
            <a:r>
              <a:rPr lang="en-US" dirty="0" smtClean="0"/>
              <a:t> Parenchymal Chamber Design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 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Need</a:t>
            </a:r>
            <a:r>
              <a:rPr lang="en-US" b="1" dirty="0" smtClean="0"/>
              <a:t>         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Technology	        </a:t>
            </a:r>
            <a:r>
              <a:rPr lang="en-US" b="1" dirty="0" smtClean="0"/>
              <a:t>Scope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	Design Requirements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BME401 - Senior Design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8382000" cy="1706563"/>
          </a:xfrm>
        </p:spPr>
        <p:txBody>
          <a:bodyPr/>
          <a:lstStyle/>
          <a:p>
            <a:r>
              <a:rPr lang="en-US" dirty="0" smtClean="0"/>
              <a:t>Coupled semi-permeable membrane and cell chamber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95600"/>
            <a:ext cx="4286250" cy="2631524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3400" y="5638800"/>
            <a:ext cx="288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Carraro (needs citation)</a:t>
            </a:r>
            <a:endParaRPr lang="en-US" dirty="0"/>
          </a:p>
        </p:txBody>
      </p:sp>
      <p:sp>
        <p:nvSpPr>
          <p:cNvPr id="10" name="Content Placeholder 10"/>
          <p:cNvSpPr txBox="1">
            <a:spLocks/>
          </p:cNvSpPr>
          <p:nvPr/>
        </p:nvSpPr>
        <p:spPr>
          <a:xfrm>
            <a:off x="4495800" y="2362200"/>
            <a:ext cx="4495800" cy="42672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Variable Parameters:</a:t>
            </a:r>
          </a:p>
          <a:p>
            <a:pPr marL="905256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sz="2600" dirty="0" smtClean="0"/>
              <a:t>Chamber depth</a:t>
            </a:r>
          </a:p>
          <a:p>
            <a:pPr marL="905256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sz="2600" dirty="0" smtClean="0"/>
              <a:t>Chamber shape</a:t>
            </a:r>
          </a:p>
          <a:p>
            <a:pPr marL="905256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Flow-control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features</a:t>
            </a:r>
          </a:p>
          <a:p>
            <a:pPr marL="905256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Membrane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pore size</a:t>
            </a:r>
          </a:p>
          <a:p>
            <a:pPr marL="905256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sz="2600" baseline="0" dirty="0" smtClean="0"/>
              <a:t>Membrane</a:t>
            </a:r>
            <a:r>
              <a:rPr lang="en-US" sz="2600" dirty="0" smtClean="0"/>
              <a:t> porosity</a:t>
            </a:r>
          </a:p>
          <a:p>
            <a:pPr marL="905256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Static vs. dynamic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pressure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CAD and CFD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 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Need</a:t>
            </a:r>
            <a:r>
              <a:rPr lang="en-US" b="1" dirty="0" smtClean="0"/>
              <a:t>         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Technology	        </a:t>
            </a:r>
            <a:r>
              <a:rPr lang="en-US" b="1" dirty="0" smtClean="0"/>
              <a:t>Scope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	Design Requirements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67200" y="1722437"/>
            <a:ext cx="4419600" cy="715963"/>
          </a:xfrm>
        </p:spPr>
        <p:txBody>
          <a:bodyPr/>
          <a:lstStyle/>
          <a:p>
            <a:r>
              <a:rPr lang="en-US" dirty="0" smtClean="0"/>
              <a:t>COMSOL Multiphysics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BME401 - Senior Design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3810000" cy="792163"/>
          </a:xfrm>
        </p:spPr>
        <p:txBody>
          <a:bodyPr/>
          <a:lstStyle/>
          <a:p>
            <a:r>
              <a:rPr lang="en-US" dirty="0" smtClean="0"/>
              <a:t>SolidWorks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514600"/>
            <a:ext cx="3681412" cy="3467790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001000" y="2971800"/>
            <a:ext cx="2286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6096000"/>
            <a:ext cx="31357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hlinkClick r:id="rId3"/>
              </a:rPr>
              <a:t>http://www.comsol.com/products/cfd/</a:t>
            </a:r>
            <a:endParaRPr lang="en-US" sz="1200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895600"/>
            <a:ext cx="4350544" cy="2209800"/>
          </a:xfrm>
          <a:prstGeom prst="rect">
            <a:avLst/>
          </a:prstGeom>
          <a:noFill/>
          <a:ln w="28575">
            <a:solidFill>
              <a:schemeClr val="tx2">
                <a:lumMod val="9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2500" y="2747963"/>
            <a:ext cx="7239000" cy="1362075"/>
          </a:xfrm>
        </p:spPr>
        <p:txBody>
          <a:bodyPr/>
          <a:lstStyle/>
          <a:p>
            <a:pPr algn="ctr"/>
            <a:r>
              <a:rPr lang="en-US" dirty="0" smtClean="0"/>
              <a:t>Design Requirements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 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Need</a:t>
            </a:r>
            <a:r>
              <a:rPr lang="en-US" b="1" dirty="0" smtClean="0"/>
              <a:t>         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Technology	        Scope	</a:t>
            </a:r>
            <a:r>
              <a:rPr lang="en-US" b="1" dirty="0" smtClean="0"/>
              <a:t>Design Requirements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BME401 - Senior Design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Non-Newtonian Fluid Model</a:t>
            </a:r>
          </a:p>
          <a:p>
            <a:pPr lvl="1"/>
            <a:r>
              <a:rPr lang="en-US" dirty="0" err="1" smtClean="0"/>
              <a:t>Navier</a:t>
            </a:r>
            <a:r>
              <a:rPr lang="en-US" dirty="0" smtClean="0"/>
              <a:t>-Stokes Equation with constant velocity term</a:t>
            </a:r>
          </a:p>
          <a:p>
            <a:r>
              <a:rPr lang="en-US" dirty="0" err="1" smtClean="0"/>
              <a:t>Reynold’s</a:t>
            </a:r>
            <a:r>
              <a:rPr lang="en-US" dirty="0" smtClean="0"/>
              <a:t> Number</a:t>
            </a:r>
          </a:p>
          <a:p>
            <a:pPr lvl="1"/>
            <a:r>
              <a:rPr lang="en-US" dirty="0" smtClean="0"/>
              <a:t>Re = </a:t>
            </a:r>
            <a:r>
              <a:rPr lang="el-GR" dirty="0" smtClean="0"/>
              <a:t>ρ</a:t>
            </a:r>
            <a:r>
              <a:rPr lang="en-US" dirty="0" err="1" smtClean="0"/>
              <a:t>vL</a:t>
            </a:r>
            <a:r>
              <a:rPr lang="en-US" dirty="0" smtClean="0"/>
              <a:t> / </a:t>
            </a:r>
            <a:r>
              <a:rPr lang="el-GR" dirty="0" smtClean="0"/>
              <a:t>μ</a:t>
            </a:r>
            <a:endParaRPr lang="en-US" dirty="0" smtClean="0"/>
          </a:p>
          <a:p>
            <a:r>
              <a:rPr lang="en-US" dirty="0" err="1" smtClean="0"/>
              <a:t>Poiseuille’s</a:t>
            </a:r>
            <a:r>
              <a:rPr lang="en-US" dirty="0" smtClean="0"/>
              <a:t> Equation</a:t>
            </a:r>
          </a:p>
          <a:p>
            <a:pPr lvl="1"/>
            <a:r>
              <a:rPr lang="en-US" dirty="0" smtClean="0"/>
              <a:t>Q = </a:t>
            </a:r>
            <a:r>
              <a:rPr lang="en-US" u="sng" dirty="0" smtClean="0"/>
              <a:t>4</a:t>
            </a:r>
            <a:r>
              <a:rPr lang="el-GR" u="sng" dirty="0" smtClean="0"/>
              <a:t>π</a:t>
            </a:r>
            <a:r>
              <a:rPr lang="en-US" u="sng" dirty="0" smtClean="0"/>
              <a:t>r(P1-P2)</a:t>
            </a:r>
          </a:p>
          <a:p>
            <a:pPr lvl="1">
              <a:buNone/>
            </a:pPr>
            <a:r>
              <a:rPr lang="en-US" dirty="0" smtClean="0"/>
              <a:t>			 8</a:t>
            </a:r>
            <a:r>
              <a:rPr lang="el-GR" dirty="0" smtClean="0"/>
              <a:t>μ</a:t>
            </a:r>
            <a:r>
              <a:rPr lang="en-US" dirty="0" smtClean="0"/>
              <a:t>L</a:t>
            </a:r>
          </a:p>
        </p:txBody>
      </p:sp>
      <p:sp>
        <p:nvSpPr>
          <p:cNvPr id="6" name="Content Placeholder 10"/>
          <p:cNvSpPr>
            <a:spLocks noGrp="1"/>
          </p:cNvSpPr>
          <p:nvPr>
            <p:ph sz="half" idx="1"/>
          </p:nvPr>
        </p:nvSpPr>
        <p:spPr>
          <a:xfrm>
            <a:off x="4495800" y="2590800"/>
            <a:ext cx="4038600" cy="3733800"/>
          </a:xfrm>
        </p:spPr>
        <p:txBody>
          <a:bodyPr/>
          <a:lstStyle/>
          <a:p>
            <a:r>
              <a:rPr lang="en-US" dirty="0" smtClean="0"/>
              <a:t>Conservation of Mass</a:t>
            </a:r>
          </a:p>
          <a:p>
            <a:pPr lvl="1"/>
            <a:r>
              <a:rPr lang="en-US" dirty="0" smtClean="0"/>
              <a:t> </a:t>
            </a:r>
          </a:p>
          <a:p>
            <a:r>
              <a:rPr lang="en-US" dirty="0" smtClean="0"/>
              <a:t>Conservation of Momentum</a:t>
            </a:r>
          </a:p>
          <a:p>
            <a:pPr lvl="1"/>
            <a:r>
              <a:rPr lang="en-US" dirty="0" smtClean="0"/>
              <a:t> </a:t>
            </a:r>
          </a:p>
          <a:p>
            <a:r>
              <a:rPr lang="en-US" dirty="0" smtClean="0"/>
              <a:t>Ohm’s Law</a:t>
            </a:r>
          </a:p>
          <a:p>
            <a:pPr lvl="1"/>
            <a:r>
              <a:rPr lang="en-US" dirty="0" smtClean="0"/>
              <a:t>V = IR</a:t>
            </a:r>
          </a:p>
          <a:p>
            <a:endParaRPr lang="en-US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429000"/>
            <a:ext cx="1562100" cy="523875"/>
          </a:xfrm>
          <a:prstGeom prst="rect">
            <a:avLst/>
          </a:prstGeom>
          <a:noFill/>
          <a:ln w="28575">
            <a:solidFill>
              <a:schemeClr val="tx2">
                <a:lumMod val="90000"/>
              </a:schemeClr>
            </a:solidFill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724400"/>
            <a:ext cx="2314575" cy="514350"/>
          </a:xfrm>
          <a:prstGeom prst="rect">
            <a:avLst/>
          </a:prstGeom>
          <a:noFill/>
          <a:ln w="28575">
            <a:solidFill>
              <a:schemeClr val="tx2">
                <a:lumMod val="90000"/>
              </a:schemeClr>
            </a:solidFill>
            <a:miter lim="800000"/>
            <a:headEnd/>
            <a:tailEnd/>
          </a:ln>
        </p:spPr>
      </p:pic>
      <p:pic>
        <p:nvPicPr>
          <p:cNvPr id="26630" name="Picture 6" descr="D:\Downloads\documents-export-2011-09-27\Images\capillary velocity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762000"/>
            <a:ext cx="2247463" cy="1593850"/>
          </a:xfrm>
          <a:prstGeom prst="rect">
            <a:avLst/>
          </a:prstGeom>
          <a:noFill/>
          <a:ln w="28575">
            <a:solidFill>
              <a:schemeClr val="tx2">
                <a:lumMod val="9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 and Parameters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 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Need</a:t>
            </a:r>
            <a:r>
              <a:rPr lang="en-US" b="1" dirty="0" smtClean="0"/>
              <a:t>         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Technology	        Scope	</a:t>
            </a:r>
            <a:r>
              <a:rPr lang="en-US" b="1" dirty="0" smtClean="0"/>
              <a:t>Design Requirements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BME401 - Senior Design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6705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10:1 initial scale</a:t>
            </a:r>
          </a:p>
          <a:p>
            <a:pPr lvl="1"/>
            <a:r>
              <a:rPr lang="en-US" dirty="0" smtClean="0"/>
              <a:t>Scalable Design</a:t>
            </a:r>
          </a:p>
          <a:p>
            <a:pPr lvl="1"/>
            <a:r>
              <a:rPr lang="en-US" dirty="0" smtClean="0"/>
              <a:t>Minimal Volume</a:t>
            </a:r>
          </a:p>
          <a:p>
            <a:pPr lvl="2"/>
            <a:r>
              <a:rPr lang="en-US" dirty="0" smtClean="0"/>
              <a:t>~2mm thick</a:t>
            </a:r>
          </a:p>
          <a:p>
            <a:pPr lvl="2"/>
            <a:r>
              <a:rPr lang="en-US" dirty="0" smtClean="0"/>
              <a:t>~100 microns deep</a:t>
            </a:r>
          </a:p>
          <a:p>
            <a:r>
              <a:rPr lang="en-US" dirty="0" smtClean="0"/>
              <a:t>Flow</a:t>
            </a:r>
          </a:p>
          <a:p>
            <a:pPr lvl="1"/>
            <a:r>
              <a:rPr lang="en-US" dirty="0" smtClean="0"/>
              <a:t>Flow through whole device is pre-determined by pressure profile of vascular network (6mmHg drop from inlet to outlet)</a:t>
            </a:r>
          </a:p>
          <a:p>
            <a:pPr lvl="1"/>
            <a:r>
              <a:rPr lang="en-US" dirty="0" smtClean="0"/>
              <a:t>Goal – Develop a flow-field within the chamber</a:t>
            </a:r>
          </a:p>
          <a:p>
            <a:pPr lvl="1"/>
            <a:r>
              <a:rPr lang="en-US" dirty="0" smtClean="0"/>
              <a:t>Particle exchange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half" idx="1"/>
          </p:nvPr>
        </p:nvSpPr>
        <p:spPr>
          <a:xfrm>
            <a:off x="4419600" y="1676400"/>
            <a:ext cx="4191000" cy="167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Membrane</a:t>
            </a:r>
          </a:p>
          <a:p>
            <a:pPr lvl="1"/>
            <a:r>
              <a:rPr lang="en-US" dirty="0" smtClean="0"/>
              <a:t>Pores must be smaller than 1 micron</a:t>
            </a:r>
          </a:p>
          <a:p>
            <a:pPr lvl="1"/>
            <a:r>
              <a:rPr lang="en-US" dirty="0" smtClean="0"/>
              <a:t>Porosity affects chamber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Considerations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 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Need</a:t>
            </a:r>
            <a:r>
              <a:rPr lang="en-US" b="1" dirty="0" smtClean="0"/>
              <a:t>         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Technology	        Scope	</a:t>
            </a:r>
            <a:r>
              <a:rPr lang="en-US" b="1" dirty="0" smtClean="0"/>
              <a:t>Design Requirements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67200" y="1722437"/>
            <a:ext cx="4419600" cy="4525963"/>
          </a:xfrm>
        </p:spPr>
        <p:txBody>
          <a:bodyPr/>
          <a:lstStyle/>
          <a:p>
            <a:r>
              <a:rPr lang="en-US" dirty="0" smtClean="0"/>
              <a:t>Cell growth surface considerations</a:t>
            </a:r>
          </a:p>
          <a:p>
            <a:pPr lvl="1"/>
            <a:r>
              <a:rPr lang="en-US" dirty="0" smtClean="0"/>
              <a:t>Must not grow on membrane</a:t>
            </a:r>
          </a:p>
          <a:p>
            <a:pPr lvl="1"/>
            <a:r>
              <a:rPr lang="en-US" dirty="0" smtClean="0"/>
              <a:t>Possible features to increase surface area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BME401 - Senior Design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Matches vascular network</a:t>
            </a:r>
          </a:p>
          <a:p>
            <a:pPr lvl="1"/>
            <a:r>
              <a:rPr lang="en-US" dirty="0" smtClean="0"/>
              <a:t>Scalable</a:t>
            </a:r>
          </a:p>
          <a:p>
            <a:r>
              <a:rPr lang="en-US" dirty="0" smtClean="0"/>
              <a:t>Design compatibility with various media</a:t>
            </a:r>
          </a:p>
          <a:p>
            <a:pPr lvl="1"/>
            <a:r>
              <a:rPr lang="en-US" dirty="0" smtClean="0"/>
              <a:t>Silicone</a:t>
            </a:r>
          </a:p>
          <a:p>
            <a:pPr lvl="1"/>
            <a:r>
              <a:rPr lang="en-US" dirty="0" smtClean="0"/>
              <a:t>Biological scaffold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685800" y="1752600"/>
            <a:ext cx="8153400" cy="4525963"/>
          </a:xfrm>
          <a:prstGeom prst="rect">
            <a:avLst/>
          </a:prstGeom>
        </p:spPr>
        <p:txBody>
          <a:bodyPr/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</a:t>
            </a:r>
          </a:p>
          <a:p>
            <a:pPr marL="905256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sz="2400" noProof="0" dirty="0" smtClean="0"/>
              <a:t>Discussion of liver disease and need for artificial organ solution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Technology</a:t>
            </a:r>
          </a:p>
          <a:p>
            <a:pPr marL="905256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sz="2400" dirty="0" smtClean="0"/>
              <a:t>Biomimetic vascular network design</a:t>
            </a: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Scope</a:t>
            </a: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sz="3000" dirty="0" smtClean="0"/>
              <a:t>Design Requirements</a:t>
            </a:r>
          </a:p>
          <a:p>
            <a:pPr marL="905256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Specific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parenchymal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chamber design features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 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Need</a:t>
            </a:r>
            <a:r>
              <a:rPr lang="en-US" b="1" dirty="0" smtClean="0"/>
              <a:t>         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Technology	        Scope	</a:t>
            </a:r>
            <a:r>
              <a:rPr lang="en-US" b="1" dirty="0" smtClean="0"/>
              <a:t>Design Requirements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BME401 - Senior Design</a:t>
            </a:r>
            <a:endParaRPr lang="en-US" dirty="0"/>
          </a:p>
        </p:txBody>
      </p:sp>
      <p:pic>
        <p:nvPicPr>
          <p:cNvPr id="25604" name="Picture 4" descr="C:\Users\Cam\Desktop\Parenchymal Chamber Conce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0"/>
            <a:ext cx="6168186" cy="4874126"/>
          </a:xfrm>
          <a:prstGeom prst="rect">
            <a:avLst/>
          </a:prstGeom>
          <a:noFill/>
          <a:ln w="28575">
            <a:solidFill>
              <a:schemeClr val="tx2">
                <a:lumMod val="9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Responsibilities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 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Need</a:t>
            </a:r>
            <a:r>
              <a:rPr lang="en-US" b="1" dirty="0" smtClean="0"/>
              <a:t>         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Technology	        Scope	Design Requirements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BME401 - Senior Design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7696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Arjun</a:t>
            </a:r>
          </a:p>
          <a:p>
            <a:pPr lvl="1"/>
            <a:r>
              <a:rPr lang="en-US" dirty="0" smtClean="0"/>
              <a:t>Mathematical concepts</a:t>
            </a:r>
          </a:p>
          <a:p>
            <a:pPr lvl="1"/>
            <a:r>
              <a:rPr lang="en-US" dirty="0" smtClean="0"/>
              <a:t>Analyzing computational model results</a:t>
            </a:r>
          </a:p>
          <a:p>
            <a:pPr lvl="1"/>
            <a:r>
              <a:rPr lang="en-US" dirty="0" smtClean="0"/>
              <a:t>Progress presentation</a:t>
            </a:r>
          </a:p>
          <a:p>
            <a:r>
              <a:rPr lang="en-US" dirty="0" smtClean="0"/>
              <a:t>Cameron</a:t>
            </a:r>
          </a:p>
          <a:p>
            <a:pPr lvl="1"/>
            <a:r>
              <a:rPr lang="en-US" dirty="0" smtClean="0"/>
              <a:t>Primary communications with David Hoganson</a:t>
            </a:r>
          </a:p>
          <a:p>
            <a:pPr lvl="1"/>
            <a:r>
              <a:rPr lang="en-US" dirty="0" smtClean="0"/>
              <a:t>Steering design considerations</a:t>
            </a:r>
          </a:p>
          <a:p>
            <a:pPr lvl="1"/>
            <a:r>
              <a:rPr lang="en-US" dirty="0" smtClean="0"/>
              <a:t>CAD drawings</a:t>
            </a:r>
          </a:p>
          <a:p>
            <a:r>
              <a:rPr lang="en-US" dirty="0" smtClean="0"/>
              <a:t>Ben</a:t>
            </a:r>
          </a:p>
          <a:p>
            <a:pPr lvl="1"/>
            <a:r>
              <a:rPr lang="en-US" dirty="0" smtClean="0"/>
              <a:t>Experimental design</a:t>
            </a:r>
          </a:p>
          <a:p>
            <a:pPr lvl="1"/>
            <a:r>
              <a:rPr lang="en-US" dirty="0" smtClean="0"/>
              <a:t>Simulation parameters</a:t>
            </a:r>
          </a:p>
          <a:p>
            <a:pPr lvl="1"/>
            <a:r>
              <a:rPr lang="en-US" dirty="0" smtClean="0"/>
              <a:t>Final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Tentative Schedule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 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Need</a:t>
            </a:r>
            <a:r>
              <a:rPr lang="en-US" b="1" dirty="0" smtClean="0"/>
              <a:t>         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Technology	        Scope	Design Requirements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BME401 - Senior Design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76962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Oct 3</a:t>
            </a:r>
            <a:r>
              <a:rPr lang="en-US" dirty="0" smtClean="0"/>
              <a:t>	Meet with Dr. </a:t>
            </a:r>
            <a:r>
              <a:rPr lang="en-US" dirty="0" err="1" smtClean="0"/>
              <a:t>Venkat</a:t>
            </a:r>
            <a:r>
              <a:rPr lang="en-US" dirty="0" smtClean="0"/>
              <a:t> Subramanian about the 			use of COMSOL</a:t>
            </a:r>
          </a:p>
          <a:p>
            <a:r>
              <a:rPr lang="en-US" b="1" dirty="0" smtClean="0"/>
              <a:t>Oct 5</a:t>
            </a:r>
            <a:r>
              <a:rPr lang="en-US" dirty="0" smtClean="0"/>
              <a:t>	Design basic chamber model</a:t>
            </a:r>
          </a:p>
          <a:p>
            <a:r>
              <a:rPr lang="en-US" b="1" dirty="0" smtClean="0"/>
              <a:t>Oct 7</a:t>
            </a:r>
            <a:r>
              <a:rPr lang="en-US" dirty="0" smtClean="0"/>
              <a:t>	Run computational simulations to establish 			chamber flow profile for different membrane 			materials</a:t>
            </a:r>
          </a:p>
          <a:p>
            <a:r>
              <a:rPr lang="en-US" b="1" dirty="0" smtClean="0"/>
              <a:t>Oct 12</a:t>
            </a:r>
            <a:r>
              <a:rPr lang="en-US" dirty="0" smtClean="0"/>
              <a:t>	Finalize membrane properties</a:t>
            </a:r>
          </a:p>
          <a:p>
            <a:r>
              <a:rPr lang="en-US" b="1" dirty="0" smtClean="0"/>
              <a:t>Oct 14</a:t>
            </a:r>
            <a:r>
              <a:rPr lang="en-US" dirty="0" smtClean="0"/>
              <a:t>	Begin simulating flow with different chamber 			design paradigms</a:t>
            </a:r>
          </a:p>
          <a:p>
            <a:r>
              <a:rPr lang="en-US" b="1" dirty="0" smtClean="0"/>
              <a:t>Oct 21</a:t>
            </a:r>
            <a:r>
              <a:rPr lang="en-US" dirty="0" smtClean="0"/>
              <a:t>	Finalize chamber design paradigm</a:t>
            </a:r>
          </a:p>
          <a:p>
            <a:r>
              <a:rPr lang="en-US" b="1" dirty="0" smtClean="0"/>
              <a:t>Oct 26</a:t>
            </a:r>
            <a:r>
              <a:rPr lang="en-US" dirty="0" smtClean="0"/>
              <a:t>	Deliver progress report</a:t>
            </a:r>
          </a:p>
          <a:p>
            <a:r>
              <a:rPr lang="en-US" b="1" dirty="0" smtClean="0"/>
              <a:t>Oct 28</a:t>
            </a:r>
            <a:r>
              <a:rPr lang="en-US" dirty="0" smtClean="0"/>
              <a:t>	Begin optimizing and improving chamber design in 		detail</a:t>
            </a:r>
          </a:p>
          <a:p>
            <a:r>
              <a:rPr lang="en-US" b="1" dirty="0" smtClean="0"/>
              <a:t>Nov 14</a:t>
            </a:r>
            <a:r>
              <a:rPr lang="en-US" dirty="0" smtClean="0"/>
              <a:t>	Run extensive simulations to fully understand fluid 			and solvent transport for chosen design</a:t>
            </a:r>
          </a:p>
          <a:p>
            <a:r>
              <a:rPr lang="en-US" b="1" dirty="0" smtClean="0"/>
              <a:t>Dec 7</a:t>
            </a:r>
            <a:r>
              <a:rPr lang="en-US" dirty="0" smtClean="0"/>
              <a:t>	Deliver final report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 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Need</a:t>
            </a:r>
            <a:r>
              <a:rPr lang="en-US" b="1" dirty="0" smtClean="0"/>
              <a:t>         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Technology	        Scope	Design Requirements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BME401 - Senior Design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76962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Burns, Owen, </a:t>
            </a:r>
            <a:r>
              <a:rPr lang="en-US" i="1" dirty="0" smtClean="0"/>
              <a:t>Biomimetic Design of a Liver Specific Vascular Network</a:t>
            </a:r>
            <a:r>
              <a:rPr lang="en-US" dirty="0" smtClean="0"/>
              <a:t>, 	University of Wollongong Department of Engineering, Senior Thesis, 	2008</a:t>
            </a:r>
          </a:p>
          <a:p>
            <a:r>
              <a:rPr lang="en-US" dirty="0" err="1" smtClean="0"/>
              <a:t>Carraro</a:t>
            </a:r>
            <a:r>
              <a:rPr lang="en-US" dirty="0" smtClean="0"/>
              <a:t>, </a:t>
            </a:r>
            <a:r>
              <a:rPr lang="en-US" dirty="0" err="1" smtClean="0"/>
              <a:t>Amadeo</a:t>
            </a:r>
            <a:r>
              <a:rPr lang="en-US" dirty="0" smtClean="0"/>
              <a:t>, et. al., </a:t>
            </a:r>
            <a:r>
              <a:rPr lang="en-US" i="1" dirty="0" smtClean="0"/>
              <a:t>In vitro analysis of a hepatic device with 	intrinsic </a:t>
            </a:r>
            <a:r>
              <a:rPr lang="en-US" i="1" dirty="0" err="1" smtClean="0"/>
              <a:t>microvascular</a:t>
            </a:r>
            <a:r>
              <a:rPr lang="en-US" i="1" dirty="0" smtClean="0"/>
              <a:t>-based channels,</a:t>
            </a:r>
            <a:r>
              <a:rPr lang="en-US" dirty="0" smtClean="0"/>
              <a:t> Biomed </a:t>
            </a:r>
            <a:r>
              <a:rPr lang="en-US" dirty="0" err="1" smtClean="0"/>
              <a:t>Microdevices</a:t>
            </a:r>
            <a:r>
              <a:rPr lang="en-US" dirty="0" smtClean="0"/>
              <a:t>, 	2008  </a:t>
            </a:r>
          </a:p>
          <a:p>
            <a:r>
              <a:rPr lang="en-US" dirty="0" smtClean="0"/>
              <a:t>Griffith, L.G., </a:t>
            </a:r>
            <a:r>
              <a:rPr lang="en-US" i="1" dirty="0" err="1" smtClean="0"/>
              <a:t>Acta</a:t>
            </a:r>
            <a:r>
              <a:rPr lang="en-US" i="1" dirty="0" smtClean="0"/>
              <a:t> Mater</a:t>
            </a:r>
            <a:r>
              <a:rPr lang="en-US" dirty="0" smtClean="0"/>
              <a:t>, pp. 48, 263, (2000)  </a:t>
            </a:r>
          </a:p>
          <a:p>
            <a:r>
              <a:rPr lang="en-US" dirty="0" smtClean="0"/>
              <a:t>Hoganson, David M., et. al., </a:t>
            </a:r>
            <a:r>
              <a:rPr lang="en-US" i="1" dirty="0" smtClean="0"/>
              <a:t>Tissue Engineering and Organ Structure: A 	Vascularized Approach to Liver and Lung,</a:t>
            </a:r>
            <a:r>
              <a:rPr lang="en-US" dirty="0" smtClean="0"/>
              <a:t> Pediatric Research, 2008</a:t>
            </a:r>
          </a:p>
          <a:p>
            <a:r>
              <a:rPr lang="en-US" dirty="0" smtClean="0"/>
              <a:t>Hoganson, David M., et. al., </a:t>
            </a:r>
            <a:r>
              <a:rPr lang="en-US" i="1" dirty="0" smtClean="0"/>
              <a:t>Principles of Biomimetic Vascular network 	Design Applied to a Tissue-Engineered Liver Scaffold,</a:t>
            </a:r>
            <a:r>
              <a:rPr lang="en-US" dirty="0" smtClean="0"/>
              <a:t> Tissue 	Engineering, Vol. 16, No. 5, 2010</a:t>
            </a:r>
          </a:p>
          <a:p>
            <a:r>
              <a:rPr lang="en-US" dirty="0" smtClean="0"/>
              <a:t>Hoganson, David, various presentations</a:t>
            </a:r>
          </a:p>
          <a:p>
            <a:r>
              <a:rPr lang="en-US" dirty="0" smtClean="0"/>
              <a:t>Hsu, </a:t>
            </a:r>
            <a:r>
              <a:rPr lang="en-US" dirty="0" err="1" smtClean="0"/>
              <a:t>Wen</a:t>
            </a:r>
            <a:r>
              <a:rPr lang="en-US" dirty="0" smtClean="0"/>
              <a:t>-Ming, et. al., </a:t>
            </a:r>
            <a:r>
              <a:rPr lang="en-US" i="1" dirty="0" smtClean="0"/>
              <a:t>Liver-Assist Device With a </a:t>
            </a:r>
            <a:r>
              <a:rPr lang="en-US" i="1" dirty="0" err="1" smtClean="0"/>
              <a:t>Microfluidics</a:t>
            </a:r>
            <a:r>
              <a:rPr lang="en-US" i="1" dirty="0" smtClean="0"/>
              <a:t>-Based 	Vascular Bed in an Animal Model</a:t>
            </a:r>
            <a:r>
              <a:rPr lang="en-US" dirty="0" smtClean="0"/>
              <a:t>, Annals of Surgery, 2010</a:t>
            </a:r>
          </a:p>
          <a:p>
            <a:r>
              <a:rPr lang="en-US" dirty="0" err="1" smtClean="0"/>
              <a:t>Kaihara</a:t>
            </a:r>
            <a:r>
              <a:rPr lang="en-US" dirty="0" smtClean="0"/>
              <a:t>, Satoshi, et. al., </a:t>
            </a:r>
            <a:r>
              <a:rPr lang="en-US" i="1" dirty="0" smtClean="0"/>
              <a:t>Silicon Micromachining to Tissue Engineer 	Branching Vascular Channels for Liver Fabrication,</a:t>
            </a:r>
            <a:r>
              <a:rPr lang="en-US" dirty="0" smtClean="0"/>
              <a:t> Tissue 	Engineering, Vol. 6 No. 2, 2000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121920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Parenchymal Chamber for Biomimetic Liver Vascular Network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2743200"/>
            <a:ext cx="8062912" cy="1752600"/>
          </a:xfrm>
        </p:spPr>
        <p:txBody>
          <a:bodyPr/>
          <a:lstStyle/>
          <a:p>
            <a:r>
              <a:rPr lang="en-US" dirty="0" smtClean="0"/>
              <a:t>Building an Artificial Liver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56388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Arjun Bahl, Cameron Hinkel, and Ben Jiang – Group 28</a:t>
            </a:r>
          </a:p>
          <a:p>
            <a:pPr algn="r"/>
            <a:r>
              <a:rPr lang="en-US" dirty="0" smtClean="0"/>
              <a:t>Mentor: David Hoganson, MD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747963"/>
            <a:ext cx="7239000" cy="1362075"/>
          </a:xfrm>
        </p:spPr>
        <p:txBody>
          <a:bodyPr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800600" cy="4525963"/>
          </a:xfrm>
        </p:spPr>
        <p:txBody>
          <a:bodyPr/>
          <a:lstStyle/>
          <a:p>
            <a:r>
              <a:rPr lang="en-US" sz="2400" dirty="0" smtClean="0"/>
              <a:t>Affects 25 million Americans</a:t>
            </a:r>
          </a:p>
          <a:p>
            <a:pPr lvl="1"/>
            <a:r>
              <a:rPr lang="en-US" sz="2200" dirty="0" smtClean="0"/>
              <a:t>19 million cases involve viral hepatitis or cirrhosis</a:t>
            </a:r>
          </a:p>
          <a:p>
            <a:r>
              <a:rPr lang="en-US" sz="2400" dirty="0" smtClean="0"/>
              <a:t>Major organ shortage</a:t>
            </a:r>
          </a:p>
          <a:p>
            <a:pPr lvl="1"/>
            <a:r>
              <a:rPr lang="en-US" sz="2200" dirty="0" smtClean="0"/>
              <a:t>~7000 liver transplants each year</a:t>
            </a:r>
          </a:p>
          <a:p>
            <a:pPr lvl="1"/>
            <a:r>
              <a:rPr lang="en-US" sz="2200" dirty="0" smtClean="0"/>
              <a:t>16,200 remain on waitlist</a:t>
            </a:r>
          </a:p>
          <a:p>
            <a:pPr lvl="1"/>
            <a:r>
              <a:rPr lang="en-US" sz="2200" dirty="0" smtClean="0"/>
              <a:t>2000 will die this year waiting for a transplant</a:t>
            </a:r>
          </a:p>
          <a:p>
            <a:pPr lvl="1"/>
            <a:endParaRPr lang="en-US" sz="2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380" y="1722438"/>
            <a:ext cx="2664167" cy="3992562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  </a:t>
            </a:r>
            <a:r>
              <a:rPr lang="en-US" b="1" dirty="0" smtClean="0"/>
              <a:t>Need         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Technology	        Scope	Design Requirements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BME401 - Senior Design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7494"/>
            <a:ext cx="8382000" cy="1399032"/>
          </a:xfrm>
        </p:spPr>
        <p:txBody>
          <a:bodyPr/>
          <a:lstStyle/>
          <a:p>
            <a:r>
              <a:rPr lang="en-US" dirty="0" smtClean="0"/>
              <a:t>Addressing the Organ Shortage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800600" cy="3733800"/>
          </a:xfrm>
        </p:spPr>
        <p:txBody>
          <a:bodyPr/>
          <a:lstStyle/>
          <a:p>
            <a:pPr lvl="1"/>
            <a:r>
              <a:rPr lang="en-US" sz="2200" dirty="0" smtClean="0"/>
              <a:t>All tissue engineering approaches prior to 1998 were angiogenesis dependent</a:t>
            </a:r>
          </a:p>
          <a:p>
            <a:pPr lvl="1"/>
            <a:r>
              <a:rPr lang="en-US" sz="2200" dirty="0" smtClean="0"/>
              <a:t>Obvious need for vascular scaffold</a:t>
            </a:r>
          </a:p>
          <a:p>
            <a:pPr lvl="1"/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  </a:t>
            </a:r>
            <a:r>
              <a:rPr lang="en-US" b="1" dirty="0" smtClean="0"/>
              <a:t>Need         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Technology	        Scope	Design Requirements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BME401 - Senior Design</a:t>
            </a:r>
            <a:endParaRPr lang="en-US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447800"/>
            <a:ext cx="2994678" cy="4525962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257800" y="5996226"/>
            <a:ext cx="3886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3C9D5"/>
                </a:solidFill>
                <a:latin typeface="Times New Roman" pitchFamily="18" charset="0"/>
                <a:cs typeface="Times New Roman" pitchFamily="18" charset="0"/>
              </a:rPr>
              <a:t>Langer R, Vacanti J.  Tissue engineering.  Science 1993;260:920-926</a:t>
            </a:r>
            <a:r>
              <a:rPr lang="en-US" sz="1600" dirty="0" smtClean="0">
                <a:solidFill>
                  <a:srgbClr val="C3C9D5"/>
                </a:solidFill>
                <a:latin typeface="Times New Roman" pitchFamily="18" charset="0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System in Clinical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7772400" cy="2819400"/>
          </a:xfrm>
        </p:spPr>
        <p:txBody>
          <a:bodyPr/>
          <a:lstStyle/>
          <a:p>
            <a:pPr lvl="1"/>
            <a:r>
              <a:rPr lang="en-US" sz="2200" dirty="0" smtClean="0"/>
              <a:t>ELAD (Extracorporeal Liver Assist Device) system supports most native liver functions</a:t>
            </a:r>
          </a:p>
          <a:p>
            <a:pPr lvl="1"/>
            <a:r>
              <a:rPr lang="en-US" sz="2200" dirty="0" smtClean="0"/>
              <a:t>Challenges:</a:t>
            </a:r>
          </a:p>
          <a:p>
            <a:pPr lvl="2"/>
            <a:r>
              <a:rPr lang="en-US" sz="1800" dirty="0" smtClean="0"/>
              <a:t>Large, extracorporeal system</a:t>
            </a:r>
          </a:p>
          <a:p>
            <a:pPr lvl="2"/>
            <a:r>
              <a:rPr lang="en-US" sz="1800" dirty="0" smtClean="0"/>
              <a:t>Requires extensive use of anticoagulants</a:t>
            </a:r>
          </a:p>
          <a:p>
            <a:pPr lvl="2"/>
            <a:r>
              <a:rPr lang="en-US" sz="1800" dirty="0" smtClean="0"/>
              <a:t>Must be used in intensive care setting</a:t>
            </a:r>
          </a:p>
          <a:p>
            <a:pPr lvl="2"/>
            <a:r>
              <a:rPr lang="en-US" sz="1800" dirty="0" smtClean="0"/>
              <a:t>Does not account for all liver functionalities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  </a:t>
            </a:r>
            <a:r>
              <a:rPr lang="en-US" b="1" dirty="0" smtClean="0"/>
              <a:t>Need         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Technology	        Scope	Design Requirements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BME401 - Senior Design</a:t>
            </a:r>
            <a:endParaRPr lang="en-US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2700" y="1600200"/>
            <a:ext cx="4038600" cy="1559087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209800" y="3200400"/>
            <a:ext cx="51054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200" dirty="0" smtClean="0">
                <a:hlinkClick r:id="rId3"/>
              </a:rPr>
              <a:t>http://www.vitaltherapies.com/elad_assests/elad_simulation.html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747963"/>
            <a:ext cx="7239000" cy="1362075"/>
          </a:xfrm>
        </p:spPr>
        <p:txBody>
          <a:bodyPr anchor="ctr"/>
          <a:lstStyle/>
          <a:p>
            <a:pPr algn="ctr"/>
            <a:r>
              <a:rPr lang="en-US" dirty="0" smtClean="0"/>
              <a:t>Technology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Geometrically Complex Organ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 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Need</a:t>
            </a:r>
            <a:r>
              <a:rPr lang="en-US" b="1" dirty="0" smtClean="0"/>
              <a:t>          Technology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	        Scope	Design Requirements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67200" y="1722437"/>
            <a:ext cx="4419600" cy="4525963"/>
          </a:xfrm>
        </p:spPr>
        <p:txBody>
          <a:bodyPr/>
          <a:lstStyle/>
          <a:p>
            <a:r>
              <a:rPr lang="en-US" dirty="0" smtClean="0"/>
              <a:t>Highly branched, complex 3-dimensional structure</a:t>
            </a:r>
          </a:p>
          <a:p>
            <a:r>
              <a:rPr lang="en-US" dirty="0" smtClean="0"/>
              <a:t>Components:</a:t>
            </a:r>
          </a:p>
          <a:p>
            <a:pPr lvl="1"/>
            <a:r>
              <a:rPr lang="en-US" dirty="0" smtClean="0"/>
              <a:t>Hepatic Sinusoids</a:t>
            </a:r>
          </a:p>
          <a:p>
            <a:pPr lvl="1"/>
            <a:r>
              <a:rPr lang="en-US" dirty="0" smtClean="0"/>
              <a:t>Bile Ducts</a:t>
            </a:r>
          </a:p>
          <a:p>
            <a:pPr lvl="1"/>
            <a:r>
              <a:rPr lang="en-US" dirty="0" smtClean="0"/>
              <a:t>Hepatocytes</a:t>
            </a:r>
          </a:p>
          <a:p>
            <a:pPr lvl="1"/>
            <a:r>
              <a:rPr lang="en-US" dirty="0" smtClean="0"/>
              <a:t>Biliary Cells</a:t>
            </a:r>
          </a:p>
          <a:p>
            <a:pPr lvl="1"/>
            <a:r>
              <a:rPr lang="en-US" dirty="0" smtClean="0"/>
              <a:t>Kupffer Cells</a:t>
            </a:r>
          </a:p>
          <a:p>
            <a:pPr lvl="1"/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BME401 - Senior Design</a:t>
            </a:r>
            <a:endParaRPr lang="en-US" dirty="0"/>
          </a:p>
        </p:txBody>
      </p:sp>
      <p:pic>
        <p:nvPicPr>
          <p:cNvPr id="5122" name="Picture 2" descr="http://www.ener-chi.com/images/liv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0"/>
            <a:ext cx="3881901" cy="2859947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81000" y="5181600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3"/>
              </a:rPr>
              <a:t>http://www.ener-chi.com/liver.htm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Vascular Network Design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 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Need </a:t>
            </a:r>
            <a:r>
              <a:rPr lang="en-US" b="1" dirty="0" smtClean="0"/>
              <a:t>         Technology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	        Scope	Design Requirements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BME401 - Senior Design</a:t>
            </a:r>
            <a:endParaRPr lang="en-US" dirty="0"/>
          </a:p>
        </p:txBody>
      </p:sp>
      <p:pic>
        <p:nvPicPr>
          <p:cNvPr id="9" name="Picture 3" descr="RedDyePESMemb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25926" b="25926"/>
          <a:stretch>
            <a:fillRect/>
          </a:stretch>
        </p:blipFill>
        <p:spPr bwMode="auto">
          <a:xfrm>
            <a:off x="762000" y="2362200"/>
            <a:ext cx="3581400" cy="1293278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" name="Picture 4" descr="test net alpha blood"/>
          <p:cNvPicPr>
            <a:picLocks noGrp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4600" y="3733800"/>
            <a:ext cx="2819400" cy="2697574"/>
          </a:xfrm>
          <a:noFill/>
          <a:ln>
            <a:solidFill>
              <a:schemeClr val="tx2">
                <a:lumMod val="90000"/>
              </a:schemeClr>
            </a:solidFill>
          </a:ln>
        </p:spPr>
      </p:pic>
      <p:pic>
        <p:nvPicPr>
          <p:cNvPr id="12" name="Picture 3" descr="Velocity plot for Alpha version capillary area"/>
          <p:cNvPicPr>
            <a:picLocks noChangeAspect="1" noChangeArrowheads="1"/>
          </p:cNvPicPr>
          <p:nvPr/>
        </p:nvPicPr>
        <p:blipFill>
          <a:blip r:embed="rId4" cstate="print"/>
          <a:srcRect r="9402"/>
          <a:stretch>
            <a:fillRect/>
          </a:stretch>
        </p:blipFill>
        <p:spPr bwMode="auto">
          <a:xfrm>
            <a:off x="5334000" y="3733800"/>
            <a:ext cx="3190334" cy="2693988"/>
          </a:xfrm>
          <a:prstGeom prst="rect">
            <a:avLst/>
          </a:prstGeom>
          <a:noFill/>
          <a:ln w="9525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419600" y="2438400"/>
            <a:ext cx="1790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Test-Net One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4038600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Test-Net Alpha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12954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Vascular network design concepts developed in the laboratory of Joseph P. Vacanti, MD – Department for Surgery, Center for Regenerative Medicine, Massachusetts General Hospital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ustom 1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0070C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868B94"/>
      </a:accent6>
      <a:hlink>
        <a:srgbClr val="00C8C3"/>
      </a:hlink>
      <a:folHlink>
        <a:srgbClr val="A116E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2166</TotalTime>
  <Words>574</Words>
  <Application>Microsoft Office PowerPoint</Application>
  <PresentationFormat>On-screen Show (4:3)</PresentationFormat>
  <Paragraphs>181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Verve</vt:lpstr>
      <vt:lpstr>Parenchymal Chamber for Biomimetic Liver Vascular Network</vt:lpstr>
      <vt:lpstr>Overview</vt:lpstr>
      <vt:lpstr>Need</vt:lpstr>
      <vt:lpstr>Liver Disease</vt:lpstr>
      <vt:lpstr>Addressing the Organ Shortage</vt:lpstr>
      <vt:lpstr>A System in Clinical Trials</vt:lpstr>
      <vt:lpstr>Technology</vt:lpstr>
      <vt:lpstr>Geometrically Complex Organ</vt:lpstr>
      <vt:lpstr>Vascular Network Design</vt:lpstr>
      <vt:lpstr>Clot Formation</vt:lpstr>
      <vt:lpstr>Biomimetic Design</vt:lpstr>
      <vt:lpstr>Cell Viability</vt:lpstr>
      <vt:lpstr>Scope</vt:lpstr>
      <vt:lpstr> Parenchymal Chamber Design</vt:lpstr>
      <vt:lpstr>CAD and CFD</vt:lpstr>
      <vt:lpstr>Design Requirements</vt:lpstr>
      <vt:lpstr>Mathematics</vt:lpstr>
      <vt:lpstr>Metrics and Parameters</vt:lpstr>
      <vt:lpstr>Future Considerations</vt:lpstr>
      <vt:lpstr>Concept</vt:lpstr>
      <vt:lpstr>Responsibilities</vt:lpstr>
      <vt:lpstr>Tentative Schedule</vt:lpstr>
      <vt:lpstr>References</vt:lpstr>
      <vt:lpstr>Parenchymal Chamber for Biomimetic Liver Vascular Network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Cam</dc:creator>
  <cp:lastModifiedBy>Cam</cp:lastModifiedBy>
  <cp:revision>68</cp:revision>
  <dcterms:created xsi:type="dcterms:W3CDTF">2011-09-26T19:14:01Z</dcterms:created>
  <dcterms:modified xsi:type="dcterms:W3CDTF">2011-09-28T13:14:37Z</dcterms:modified>
</cp:coreProperties>
</file>