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2"/>
  </p:notesMasterIdLst>
  <p:sldIdLst>
    <p:sldId id="256" r:id="rId2"/>
    <p:sldId id="259" r:id="rId3"/>
    <p:sldId id="257" r:id="rId4"/>
    <p:sldId id="260" r:id="rId5"/>
    <p:sldId id="261" r:id="rId6"/>
    <p:sldId id="286" r:id="rId7"/>
    <p:sldId id="284" r:id="rId8"/>
    <p:sldId id="262" r:id="rId9"/>
    <p:sldId id="275" r:id="rId10"/>
    <p:sldId id="263" r:id="rId11"/>
    <p:sldId id="268" r:id="rId12"/>
    <p:sldId id="269" r:id="rId13"/>
    <p:sldId id="270" r:id="rId14"/>
    <p:sldId id="276" r:id="rId15"/>
    <p:sldId id="280" r:id="rId16"/>
    <p:sldId id="271" r:id="rId17"/>
    <p:sldId id="282" r:id="rId18"/>
    <p:sldId id="283" r:id="rId19"/>
    <p:sldId id="272" r:id="rId20"/>
    <p:sldId id="296" r:id="rId21"/>
    <p:sldId id="297" r:id="rId22"/>
    <p:sldId id="264" r:id="rId23"/>
    <p:sldId id="274" r:id="rId24"/>
    <p:sldId id="299" r:id="rId25"/>
    <p:sldId id="303" r:id="rId26"/>
    <p:sldId id="298" r:id="rId27"/>
    <p:sldId id="300" r:id="rId28"/>
    <p:sldId id="265" r:id="rId29"/>
    <p:sldId id="287" r:id="rId30"/>
    <p:sldId id="288" r:id="rId31"/>
    <p:sldId id="289" r:id="rId32"/>
    <p:sldId id="290" r:id="rId33"/>
    <p:sldId id="291" r:id="rId34"/>
    <p:sldId id="292" r:id="rId35"/>
    <p:sldId id="293" r:id="rId36"/>
    <p:sldId id="294" r:id="rId37"/>
    <p:sldId id="295" r:id="rId38"/>
    <p:sldId id="267" r:id="rId39"/>
    <p:sldId id="301" r:id="rId40"/>
    <p:sldId id="30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556" autoAdjust="0"/>
  </p:normalViewPr>
  <p:slideViewPr>
    <p:cSldViewPr>
      <p:cViewPr varScale="1">
        <p:scale>
          <a:sx n="70" d="100"/>
          <a:sy n="70" d="100"/>
        </p:scale>
        <p:origin x="-120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EB35C4-B240-4DA1-B828-B8CAF43F0102}" type="datetimeFigureOut">
              <a:rPr lang="en-US" smtClean="0"/>
              <a:t>12/5/2011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E8D5CA-AD25-4907-BED2-2D70D80906B7}" type="slidenum">
              <a:rPr lang="en-US" smtClean="0"/>
              <a:t>‹#›</a:t>
            </a:fld>
            <a:endParaRPr lang="en-US"/>
          </a:p>
        </p:txBody>
      </p:sp>
    </p:spTree>
    <p:extLst>
      <p:ext uri="{BB962C8B-B14F-4D97-AF65-F5344CB8AC3E}">
        <p14:creationId xmlns:p14="http://schemas.microsoft.com/office/powerpoint/2010/main" val="3231173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5FCF25F-718E-48DF-8C42-8566E79C10D0}" type="slidenum">
              <a:rPr lang="en-US"/>
              <a:pPr/>
              <a:t>20</a:t>
            </a:fld>
            <a:endParaRPr lang="en-US"/>
          </a:p>
        </p:txBody>
      </p:sp>
      <p:sp>
        <p:nvSpPr>
          <p:cNvPr id="5121"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A05DF65-785F-4FA5-92E2-E1B8F95841E5}" type="slidenum">
              <a:rPr lang="en-US"/>
              <a:pPr/>
              <a:t>21</a:t>
            </a:fld>
            <a:endParaRPr lang="en-US"/>
          </a:p>
        </p:txBody>
      </p:sp>
      <p:sp>
        <p:nvSpPr>
          <p:cNvPr id="6145"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6" name="Rectangle 2"/>
          <p:cNvSpPr txBox="1">
            <a:spLocks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8D5CA-AD25-4907-BED2-2D70D80906B7}" type="slidenum">
              <a:rPr lang="en-US" smtClean="0"/>
              <a:t>23</a:t>
            </a:fld>
            <a:endParaRPr lang="en-US"/>
          </a:p>
        </p:txBody>
      </p:sp>
    </p:spTree>
    <p:extLst>
      <p:ext uri="{BB962C8B-B14F-4D97-AF65-F5344CB8AC3E}">
        <p14:creationId xmlns:p14="http://schemas.microsoft.com/office/powerpoint/2010/main" val="4121916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AA9CC63-AB73-44BC-BE72-E6B5D2286658}" type="datetimeFigureOut">
              <a:rPr lang="en-US" smtClean="0"/>
              <a:t>12/4/2011</a:t>
            </a:fld>
            <a:endParaRPr lang="en-US"/>
          </a:p>
        </p:txBody>
      </p:sp>
      <p:sp>
        <p:nvSpPr>
          <p:cNvPr id="8" name="Slide Number Placeholder 7"/>
          <p:cNvSpPr>
            <a:spLocks noGrp="1"/>
          </p:cNvSpPr>
          <p:nvPr>
            <p:ph type="sldNum" sz="quarter" idx="11"/>
          </p:nvPr>
        </p:nvSpPr>
        <p:spPr/>
        <p:txBody>
          <a:bodyPr/>
          <a:lstStyle/>
          <a:p>
            <a:fld id="{070F9C66-40F1-431D-A07B-FC1D8C9400C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A9CC63-AB73-44BC-BE72-E6B5D2286658}" type="datetimeFigureOut">
              <a:rPr lang="en-US" smtClean="0"/>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F9C66-40F1-431D-A07B-FC1D8C9400C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A9CC63-AB73-44BC-BE72-E6B5D2286658}" type="datetimeFigureOut">
              <a:rPr lang="en-US" smtClean="0"/>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F9C66-40F1-431D-A07B-FC1D8C9400C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6481" y="6247376"/>
            <a:ext cx="2128320" cy="470930"/>
          </a:xfrm>
        </p:spPr>
        <p:txBody>
          <a:bodyPr/>
          <a:lstStyle>
            <a:lvl1pPr>
              <a:defRPr/>
            </a:lvl1pPr>
          </a:lstStyle>
          <a:p>
            <a:endParaRPr lang="en-US"/>
          </a:p>
        </p:txBody>
      </p:sp>
      <p:sp>
        <p:nvSpPr>
          <p:cNvPr id="4" name="Footer Placeholder 3"/>
          <p:cNvSpPr>
            <a:spLocks noGrp="1"/>
          </p:cNvSpPr>
          <p:nvPr>
            <p:ph type="ftr" idx="11"/>
          </p:nvPr>
        </p:nvSpPr>
        <p:spPr>
          <a:xfrm>
            <a:off x="3127680" y="6247376"/>
            <a:ext cx="2897280" cy="470930"/>
          </a:xfrm>
        </p:spPr>
        <p:txBody>
          <a:bodyPr/>
          <a:lstStyle>
            <a:lvl1pPr>
              <a:defRPr/>
            </a:lvl1pPr>
          </a:lstStyle>
          <a:p>
            <a:endParaRPr lang="en-US"/>
          </a:p>
        </p:txBody>
      </p:sp>
      <p:sp>
        <p:nvSpPr>
          <p:cNvPr id="5" name="Slide Number Placeholder 4"/>
          <p:cNvSpPr>
            <a:spLocks noGrp="1"/>
          </p:cNvSpPr>
          <p:nvPr>
            <p:ph type="sldNum" idx="12"/>
          </p:nvPr>
        </p:nvSpPr>
        <p:spPr>
          <a:xfrm>
            <a:off x="6556321" y="6247376"/>
            <a:ext cx="2128320" cy="470930"/>
          </a:xfrm>
        </p:spPr>
        <p:txBody>
          <a:bodyPr/>
          <a:lstStyle>
            <a:lvl1pPr>
              <a:defRPr/>
            </a:lvl1pPr>
          </a:lstStyle>
          <a:p>
            <a:fld id="{4E80839D-C64F-4CF1-86F7-6C66BA8210EC}" type="slidenum">
              <a:rPr lang="en-US"/>
              <a:pPr/>
              <a:t>‹#›</a:t>
            </a:fld>
            <a:endParaRPr lang="en-US"/>
          </a:p>
        </p:txBody>
      </p:sp>
    </p:spTree>
    <p:extLst>
      <p:ext uri="{BB962C8B-B14F-4D97-AF65-F5344CB8AC3E}">
        <p14:creationId xmlns:p14="http://schemas.microsoft.com/office/powerpoint/2010/main" val="2789287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AA9CC63-AB73-44BC-BE72-E6B5D2286658}" type="datetimeFigureOut">
              <a:rPr lang="en-US" smtClean="0"/>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F9C66-40F1-431D-A07B-FC1D8C9400C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A9CC63-AB73-44BC-BE72-E6B5D2286658}" type="datetimeFigureOut">
              <a:rPr lang="en-US" smtClean="0"/>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F9C66-40F1-431D-A07B-FC1D8C9400C9}"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AA9CC63-AB73-44BC-BE72-E6B5D2286658}" type="datetimeFigureOut">
              <a:rPr lang="en-US" smtClean="0"/>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F9C66-40F1-431D-A07B-FC1D8C9400C9}"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AA9CC63-AB73-44BC-BE72-E6B5D2286658}" type="datetimeFigureOut">
              <a:rPr lang="en-US" smtClean="0"/>
              <a:t>12/4/2011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F9C66-40F1-431D-A07B-FC1D8C9400C9}"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A9CC63-AB73-44BC-BE72-E6B5D2286658}" type="datetimeFigureOut">
              <a:rPr lang="en-US" smtClean="0"/>
              <a:t>12/4/2011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F9C66-40F1-431D-A07B-FC1D8C9400C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9CC63-AB73-44BC-BE72-E6B5D2286658}" type="datetimeFigureOut">
              <a:rPr lang="en-US" smtClean="0"/>
              <a:t>12/4/2011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F9C66-40F1-431D-A07B-FC1D8C9400C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9CC63-AB73-44BC-BE72-E6B5D2286658}" type="datetimeFigureOut">
              <a:rPr lang="en-US" smtClean="0"/>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F9C66-40F1-431D-A07B-FC1D8C9400C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9CC63-AB73-44BC-BE72-E6B5D2286658}" type="datetimeFigureOut">
              <a:rPr lang="en-US" smtClean="0"/>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F9C66-40F1-431D-A07B-FC1D8C9400C9}"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AA9CC63-AB73-44BC-BE72-E6B5D2286658}" type="datetimeFigureOut">
              <a:rPr lang="en-US" smtClean="0"/>
              <a:t>12/4/2011</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70F9C66-40F1-431D-A07B-FC1D8C9400C9}"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t>Parenchymal Chamber for Liver Assist Device</a:t>
            </a:r>
            <a:endParaRPr lang="en-US" sz="7200" dirty="0"/>
          </a:p>
        </p:txBody>
      </p:sp>
      <p:sp>
        <p:nvSpPr>
          <p:cNvPr id="3" name="Subtitle 2"/>
          <p:cNvSpPr>
            <a:spLocks noGrp="1"/>
          </p:cNvSpPr>
          <p:nvPr>
            <p:ph type="subTitle" idx="1"/>
          </p:nvPr>
        </p:nvSpPr>
        <p:spPr/>
        <p:txBody>
          <a:bodyPr>
            <a:normAutofit fontScale="92500" lnSpcReduction="10000"/>
          </a:bodyPr>
          <a:lstStyle/>
          <a:p>
            <a:r>
              <a:rPr lang="en-US" dirty="0" smtClean="0"/>
              <a:t>December 5, 2011</a:t>
            </a:r>
          </a:p>
          <a:p>
            <a:r>
              <a:rPr lang="en-US" dirty="0" smtClean="0"/>
              <a:t>Arjun Bahl, Ben Jiang, Cameron </a:t>
            </a:r>
            <a:r>
              <a:rPr lang="en-US" dirty="0" err="1" smtClean="0"/>
              <a:t>Hinkel</a:t>
            </a:r>
            <a:endParaRPr lang="en-US" dirty="0" smtClean="0"/>
          </a:p>
          <a:p>
            <a:r>
              <a:rPr lang="en-US" dirty="0" smtClean="0"/>
              <a:t>Group 28</a:t>
            </a:r>
            <a:endParaRPr lang="en-US" dirty="0"/>
          </a:p>
        </p:txBody>
      </p:sp>
    </p:spTree>
    <p:extLst>
      <p:ext uri="{BB962C8B-B14F-4D97-AF65-F5344CB8AC3E}">
        <p14:creationId xmlns:p14="http://schemas.microsoft.com/office/powerpoint/2010/main" val="3964101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t>Part 2: Design Analytics </a:t>
            </a:r>
            <a:endParaRPr lang="en-US" sz="7200" dirty="0"/>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3974026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Maximizing Capacity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Liver contains 210 billion hepatocytes</a:t>
                </a:r>
              </a:p>
              <a:p>
                <a:endParaRPr lang="en-US" dirty="0"/>
              </a:p>
              <a:p>
                <a:r>
                  <a:rPr lang="en-US" dirty="0" smtClean="0"/>
                  <a:t>Surface area of a hepatocyte: </a:t>
                </a:r>
                <a14:m>
                  <m:oMath xmlns:m="http://schemas.openxmlformats.org/officeDocument/2006/math">
                    <m:r>
                      <a:rPr lang="en-US" b="0" i="0" smtClean="0">
                        <a:latin typeface="Cambria Math"/>
                      </a:rPr>
                      <m:t>~</m:t>
                    </m:r>
                    <m:r>
                      <a:rPr lang="en-US" i="1"/>
                      <m:t>260</m:t>
                    </m:r>
                    <m:r>
                      <a:rPr lang="en-US" i="1"/>
                      <m:t>𝜇</m:t>
                    </m:r>
                    <m:sSup>
                      <m:sSupPr>
                        <m:ctrlPr>
                          <a:rPr lang="en-US" i="1"/>
                        </m:ctrlPr>
                      </m:sSupPr>
                      <m:e>
                        <m:r>
                          <a:rPr lang="en-US" i="1"/>
                          <m:t>𝑚</m:t>
                        </m:r>
                      </m:e>
                      <m:sup>
                        <m:r>
                          <a:rPr lang="en-US" i="1"/>
                          <m:t>2</m:t>
                        </m:r>
                      </m:sup>
                    </m:sSup>
                  </m:oMath>
                </a14:m>
                <a:endParaRPr lang="en-US" dirty="0" smtClean="0"/>
              </a:p>
              <a:p>
                <a:endParaRPr lang="en-US" dirty="0"/>
              </a:p>
              <a:p>
                <a:r>
                  <a:rPr lang="en-US" dirty="0" smtClean="0"/>
                  <a:t>A flat parenchymal chamber would fit ~1 million cells/subunit</a:t>
                </a:r>
              </a:p>
              <a:p>
                <a:endParaRPr lang="en-US" dirty="0"/>
              </a:p>
              <a:p>
                <a:r>
                  <a:rPr lang="en-US" dirty="0" smtClean="0"/>
                  <a:t>2100 units base case</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en-US">
                    <a:noFill/>
                  </a:rPr>
                  <a:t> </a:t>
                </a:r>
              </a:p>
            </p:txBody>
          </p:sp>
        </mc:Fallback>
      </mc:AlternateContent>
    </p:spTree>
    <p:extLst>
      <p:ext uri="{BB962C8B-B14F-4D97-AF65-F5344CB8AC3E}">
        <p14:creationId xmlns:p14="http://schemas.microsoft.com/office/powerpoint/2010/main" val="4060047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Maximizing </a:t>
            </a:r>
            <a:r>
              <a:rPr lang="en-US" dirty="0" smtClean="0"/>
              <a:t>Capacity –Geometries</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01414900"/>
              </p:ext>
            </p:extLst>
          </p:nvPr>
        </p:nvGraphicFramePr>
        <p:xfrm>
          <a:off x="5410200" y="1676400"/>
          <a:ext cx="2743200" cy="1371600"/>
        </p:xfrm>
        <a:graphic>
          <a:graphicData uri="http://schemas.openxmlformats.org/presentationml/2006/ole">
            <mc:AlternateContent xmlns:mc="http://schemas.openxmlformats.org/markup-compatibility/2006">
              <mc:Choice xmlns:v="urn:schemas-microsoft-com:vml" Requires="v">
                <p:oleObj spid="_x0000_s1042" r:id="rId3" imgW="3657600" imgH="1828800" progId="Photoshop.Image.12">
                  <p:embed/>
                </p:oleObj>
              </mc:Choice>
              <mc:Fallback>
                <p:oleObj r:id="rId3" imgW="3657600" imgH="1828800" progId="Photoshop.Image.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676400"/>
                        <a:ext cx="27432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434660033"/>
              </p:ext>
            </p:extLst>
          </p:nvPr>
        </p:nvGraphicFramePr>
        <p:xfrm>
          <a:off x="5410200" y="3124200"/>
          <a:ext cx="2743200" cy="2743200"/>
        </p:xfrm>
        <a:graphic>
          <a:graphicData uri="http://schemas.openxmlformats.org/presentationml/2006/ole">
            <mc:AlternateContent xmlns:mc="http://schemas.openxmlformats.org/markup-compatibility/2006">
              <mc:Choice xmlns:v="urn:schemas-microsoft-com:vml" Requires="v">
                <p:oleObj spid="_x0000_s1043" r:id="rId5" imgW="3657600" imgH="3657600" progId="Photoshop.Image.12">
                  <p:embed/>
                </p:oleObj>
              </mc:Choice>
              <mc:Fallback>
                <p:oleObj r:id="rId5" imgW="3657600" imgH="3657600" progId="Photoshop.Image.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124200"/>
                        <a:ext cx="2743200" cy="274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2376442"/>
              </p:ext>
            </p:extLst>
          </p:nvPr>
        </p:nvGraphicFramePr>
        <p:xfrm>
          <a:off x="304800" y="1981200"/>
          <a:ext cx="4648199" cy="3911219"/>
        </p:xfrm>
        <a:graphic>
          <a:graphicData uri="http://schemas.openxmlformats.org/drawingml/2006/table">
            <a:tbl>
              <a:tblPr firstRow="1" firstCol="1" bandRow="1">
                <a:tableStyleId>{5C22544A-7EE6-4342-B048-85BDC9FD1C3A}</a:tableStyleId>
              </a:tblPr>
              <a:tblGrid>
                <a:gridCol w="1534987"/>
                <a:gridCol w="1189074"/>
                <a:gridCol w="1924138"/>
              </a:tblGrid>
              <a:tr h="860807">
                <a:tc>
                  <a:txBody>
                    <a:bodyPr/>
                    <a:lstStyle/>
                    <a:p>
                      <a:pPr marL="0" marR="0">
                        <a:lnSpc>
                          <a:spcPct val="115000"/>
                        </a:lnSpc>
                        <a:spcBef>
                          <a:spcPts val="0"/>
                        </a:spcBef>
                        <a:spcAft>
                          <a:spcPts val="0"/>
                        </a:spcAft>
                      </a:pPr>
                      <a:r>
                        <a:rPr lang="en-US" sz="1100" dirty="0">
                          <a:effectLst/>
                        </a:rPr>
                        <a:t>Shape</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effectLst/>
                        </a:rPr>
                        <a:t>% Increase</a:t>
                      </a:r>
                      <a:endParaRPr lang="en-US" sz="11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Effective </a:t>
                      </a:r>
                      <a:r>
                        <a:rPr lang="en-US" sz="1100" dirty="0" smtClean="0">
                          <a:effectLst/>
                        </a:rPr>
                        <a:t>Increase (45*</a:t>
                      </a:r>
                      <a:r>
                        <a:rPr lang="en-US" sz="1100" baseline="0" dirty="0" smtClean="0">
                          <a:effectLst/>
                        </a:rPr>
                        <a:t> cutoff)</a:t>
                      </a:r>
                      <a:endParaRPr lang="en-US" sz="1100" dirty="0">
                        <a:effectLst/>
                        <a:latin typeface="Calibri"/>
                        <a:ea typeface="Calibri"/>
                        <a:cs typeface="Times New Roman"/>
                      </a:endParaRPr>
                    </a:p>
                  </a:txBody>
                  <a:tcPr marL="68580" marR="68580" marT="0" marB="0" anchor="b"/>
                </a:tc>
              </a:tr>
              <a:tr h="437921">
                <a:tc>
                  <a:txBody>
                    <a:bodyPr/>
                    <a:lstStyle/>
                    <a:p>
                      <a:pPr marL="0" marR="0">
                        <a:lnSpc>
                          <a:spcPct val="115000"/>
                        </a:lnSpc>
                        <a:spcBef>
                          <a:spcPts val="0"/>
                        </a:spcBef>
                        <a:spcAft>
                          <a:spcPts val="0"/>
                        </a:spcAft>
                      </a:pPr>
                      <a:r>
                        <a:rPr lang="en-US" sz="1100">
                          <a:effectLst/>
                        </a:rPr>
                        <a:t>Square</a:t>
                      </a:r>
                      <a:endParaRPr lang="en-US" sz="11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dirty="0">
                          <a:effectLst/>
                        </a:rPr>
                        <a:t>0%</a:t>
                      </a:r>
                      <a:endParaRPr lang="en-US" sz="1100" dirty="0">
                        <a:effectLst/>
                        <a:latin typeface="Calibri"/>
                        <a:ea typeface="Calibri"/>
                        <a:cs typeface="Times New Roman"/>
                      </a:endParaRPr>
                    </a:p>
                  </a:txBody>
                  <a:tcPr marL="68580" marR="68580" marT="0" marB="0" anchor="b"/>
                </a:tc>
              </a:tr>
              <a:tr h="437921">
                <a:tc>
                  <a:txBody>
                    <a:bodyPr/>
                    <a:lstStyle/>
                    <a:p>
                      <a:pPr marL="0" marR="0">
                        <a:lnSpc>
                          <a:spcPct val="115000"/>
                        </a:lnSpc>
                        <a:spcBef>
                          <a:spcPts val="0"/>
                        </a:spcBef>
                        <a:spcAft>
                          <a:spcPts val="0"/>
                        </a:spcAft>
                      </a:pPr>
                      <a:r>
                        <a:rPr lang="en-US" sz="1100">
                          <a:effectLst/>
                        </a:rPr>
                        <a:t>Half Circle</a:t>
                      </a:r>
                      <a:endParaRPr lang="en-US" sz="11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dirty="0">
                          <a:effectLst/>
                        </a:rPr>
                        <a:t>57%</a:t>
                      </a:r>
                      <a:endParaRPr lang="en-US" sz="11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dirty="0">
                          <a:effectLst/>
                        </a:rPr>
                        <a:t>29%</a:t>
                      </a:r>
                      <a:endParaRPr lang="en-US" sz="1100" dirty="0">
                        <a:effectLst/>
                        <a:latin typeface="Calibri"/>
                        <a:ea typeface="Calibri"/>
                        <a:cs typeface="Times New Roman"/>
                      </a:endParaRPr>
                    </a:p>
                  </a:txBody>
                  <a:tcPr marL="68580" marR="68580" marT="0" marB="0" anchor="b"/>
                </a:tc>
              </a:tr>
              <a:tr h="437921">
                <a:tc>
                  <a:txBody>
                    <a:bodyPr/>
                    <a:lstStyle/>
                    <a:p>
                      <a:pPr marL="0" marR="0">
                        <a:lnSpc>
                          <a:spcPct val="115000"/>
                        </a:lnSpc>
                        <a:spcBef>
                          <a:spcPts val="0"/>
                        </a:spcBef>
                        <a:spcAft>
                          <a:spcPts val="0"/>
                        </a:spcAft>
                      </a:pPr>
                      <a:r>
                        <a:rPr lang="en-US" sz="1100">
                          <a:effectLst/>
                        </a:rPr>
                        <a:t>Sinusoid</a:t>
                      </a:r>
                      <a:endParaRPr lang="en-US" sz="11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a:effectLst/>
                        </a:rPr>
                        <a:t>&lt;41%</a:t>
                      </a:r>
                      <a:endParaRPr lang="en-US" sz="11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a:effectLst/>
                        </a:rPr>
                        <a:t>&lt;41%</a:t>
                      </a:r>
                      <a:endParaRPr lang="en-US" sz="1100">
                        <a:effectLst/>
                        <a:latin typeface="Calibri"/>
                        <a:ea typeface="Calibri"/>
                        <a:cs typeface="Times New Roman"/>
                      </a:endParaRPr>
                    </a:p>
                  </a:txBody>
                  <a:tcPr marL="68580" marR="68580" marT="0" marB="0" anchor="b"/>
                </a:tc>
              </a:tr>
              <a:tr h="860807">
                <a:tc>
                  <a:txBody>
                    <a:bodyPr/>
                    <a:lstStyle/>
                    <a:p>
                      <a:pPr marL="0" marR="0">
                        <a:lnSpc>
                          <a:spcPct val="115000"/>
                        </a:lnSpc>
                        <a:spcBef>
                          <a:spcPts val="0"/>
                        </a:spcBef>
                        <a:spcAft>
                          <a:spcPts val="0"/>
                        </a:spcAft>
                      </a:pPr>
                      <a:r>
                        <a:rPr lang="en-US" sz="1100">
                          <a:effectLst/>
                        </a:rPr>
                        <a:t>Quarter Circle</a:t>
                      </a:r>
                      <a:endParaRPr lang="en-US" sz="11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a:effectLst/>
                        </a:rPr>
                        <a:t>11%</a:t>
                      </a:r>
                      <a:endParaRPr lang="en-US" sz="11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a:effectLst/>
                        </a:rPr>
                        <a:t>11%</a:t>
                      </a:r>
                      <a:endParaRPr lang="en-US" sz="1100">
                        <a:effectLst/>
                        <a:latin typeface="Calibri"/>
                        <a:ea typeface="Calibri"/>
                        <a:cs typeface="Times New Roman"/>
                      </a:endParaRPr>
                    </a:p>
                  </a:txBody>
                  <a:tcPr marL="68580" marR="68580" marT="0" marB="0" anchor="b"/>
                </a:tc>
              </a:tr>
              <a:tr h="437921">
                <a:tc>
                  <a:txBody>
                    <a:bodyPr/>
                    <a:lstStyle/>
                    <a:p>
                      <a:pPr marL="0" marR="0">
                        <a:lnSpc>
                          <a:spcPct val="115000"/>
                        </a:lnSpc>
                        <a:spcBef>
                          <a:spcPts val="0"/>
                        </a:spcBef>
                        <a:spcAft>
                          <a:spcPts val="0"/>
                        </a:spcAft>
                      </a:pPr>
                      <a:r>
                        <a:rPr lang="en-US" sz="1100">
                          <a:effectLst/>
                        </a:rPr>
                        <a:t>Trapezoid</a:t>
                      </a:r>
                      <a:endParaRPr lang="en-US" sz="11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a:effectLst/>
                        </a:rPr>
                        <a:t>28%</a:t>
                      </a:r>
                      <a:endParaRPr lang="en-US" sz="11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a:effectLst/>
                        </a:rPr>
                        <a:t>28%</a:t>
                      </a:r>
                      <a:endParaRPr lang="en-US" sz="1100">
                        <a:effectLst/>
                        <a:latin typeface="Calibri"/>
                        <a:ea typeface="Calibri"/>
                        <a:cs typeface="Times New Roman"/>
                      </a:endParaRPr>
                    </a:p>
                  </a:txBody>
                  <a:tcPr marL="68580" marR="68580" marT="0" marB="0" anchor="b"/>
                </a:tc>
              </a:tr>
              <a:tr h="437921">
                <a:tc>
                  <a:txBody>
                    <a:bodyPr/>
                    <a:lstStyle/>
                    <a:p>
                      <a:pPr marL="0" marR="0">
                        <a:lnSpc>
                          <a:spcPct val="115000"/>
                        </a:lnSpc>
                        <a:spcBef>
                          <a:spcPts val="0"/>
                        </a:spcBef>
                        <a:spcAft>
                          <a:spcPts val="0"/>
                        </a:spcAft>
                      </a:pPr>
                      <a:r>
                        <a:rPr lang="en-US" sz="1100">
                          <a:effectLst/>
                        </a:rPr>
                        <a:t>Triangle</a:t>
                      </a:r>
                      <a:endParaRPr lang="en-US" sz="11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a:effectLst/>
                        </a:rPr>
                        <a:t>41%</a:t>
                      </a:r>
                      <a:endParaRPr lang="en-US" sz="11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dirty="0">
                          <a:effectLst/>
                        </a:rPr>
                        <a:t>41%</a:t>
                      </a:r>
                      <a:endParaRPr lang="en-US" sz="1100" dirty="0">
                        <a:effectLst/>
                        <a:latin typeface="Calibri"/>
                        <a:ea typeface="Calibri"/>
                        <a:cs typeface="Times New Roman"/>
                      </a:endParaRPr>
                    </a:p>
                  </a:txBody>
                  <a:tcPr marL="68580" marR="68580" marT="0" marB="0" anchor="b"/>
                </a:tc>
              </a:tr>
            </a:tbl>
          </a:graphicData>
        </a:graphic>
      </p:graphicFrame>
      <p:sp>
        <p:nvSpPr>
          <p:cNvPr id="9" name="TextBox 8"/>
          <p:cNvSpPr txBox="1"/>
          <p:nvPr/>
        </p:nvSpPr>
        <p:spPr>
          <a:xfrm>
            <a:off x="914400" y="6400800"/>
            <a:ext cx="3276600" cy="369332"/>
          </a:xfrm>
          <a:prstGeom prst="rect">
            <a:avLst/>
          </a:prstGeom>
          <a:noFill/>
        </p:spPr>
        <p:txBody>
          <a:bodyPr wrap="square" rtlCol="0">
            <a:spAutoFit/>
          </a:bodyPr>
          <a:lstStyle/>
          <a:p>
            <a:r>
              <a:rPr lang="en-US" dirty="0" smtClean="0"/>
              <a:t>Show a calculation</a:t>
            </a:r>
            <a:endParaRPr lang="en-US" dirty="0"/>
          </a:p>
        </p:txBody>
      </p:sp>
    </p:spTree>
    <p:extLst>
      <p:ext uri="{BB962C8B-B14F-4D97-AF65-F5344CB8AC3E}">
        <p14:creationId xmlns:p14="http://schemas.microsoft.com/office/powerpoint/2010/main" val="1647006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Viable Cell Growth on Vertical Surface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2055793"/>
            <a:ext cx="4114800" cy="370492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057400"/>
            <a:ext cx="4113014" cy="3703320"/>
          </a:xfrm>
          <a:prstGeom prst="rect">
            <a:avLst/>
          </a:prstGeom>
        </p:spPr>
      </p:pic>
      <p:sp>
        <p:nvSpPr>
          <p:cNvPr id="6" name="TextBox 5"/>
          <p:cNvSpPr txBox="1"/>
          <p:nvPr/>
        </p:nvSpPr>
        <p:spPr>
          <a:xfrm>
            <a:off x="228600" y="5943600"/>
            <a:ext cx="8534400" cy="369332"/>
          </a:xfrm>
          <a:prstGeom prst="rect">
            <a:avLst/>
          </a:prstGeom>
          <a:noFill/>
        </p:spPr>
        <p:txBody>
          <a:bodyPr wrap="square" rtlCol="0">
            <a:spAutoFit/>
          </a:bodyPr>
          <a:lstStyle/>
          <a:p>
            <a:r>
              <a:rPr lang="en-US" dirty="0"/>
              <a:t> </a:t>
            </a:r>
            <a:r>
              <a:rPr lang="en-US" dirty="0" smtClean="0"/>
              <a:t>            1 Day after Seeding                                                  5 Days after Seeding</a:t>
            </a:r>
            <a:endParaRPr lang="en-US" dirty="0"/>
          </a:p>
        </p:txBody>
      </p:sp>
      <p:sp>
        <p:nvSpPr>
          <p:cNvPr id="7" name="TextBox 6"/>
          <p:cNvSpPr txBox="1"/>
          <p:nvPr/>
        </p:nvSpPr>
        <p:spPr>
          <a:xfrm>
            <a:off x="228600" y="1688068"/>
            <a:ext cx="8534400" cy="369332"/>
          </a:xfrm>
          <a:prstGeom prst="rect">
            <a:avLst/>
          </a:prstGeom>
          <a:noFill/>
        </p:spPr>
        <p:txBody>
          <a:bodyPr wrap="square" rtlCol="0">
            <a:spAutoFit/>
          </a:bodyPr>
          <a:lstStyle/>
          <a:p>
            <a:r>
              <a:rPr lang="en-US" dirty="0" smtClean="0"/>
              <a:t>100x Magnification:</a:t>
            </a:r>
            <a:endParaRPr lang="en-US" dirty="0"/>
          </a:p>
        </p:txBody>
      </p:sp>
    </p:spTree>
    <p:extLst>
      <p:ext uri="{BB962C8B-B14F-4D97-AF65-F5344CB8AC3E}">
        <p14:creationId xmlns:p14="http://schemas.microsoft.com/office/powerpoint/2010/main" val="3010387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Arrangement</a:t>
            </a:r>
            <a:endParaRPr lang="en-US" dirty="0"/>
          </a:p>
        </p:txBody>
      </p:sp>
      <p:pic>
        <p:nvPicPr>
          <p:cNvPr id="5" name="Picture 4"/>
          <p:cNvPicPr/>
          <p:nvPr/>
        </p:nvPicPr>
        <p:blipFill>
          <a:blip r:embed="rId2" cstate="print"/>
          <a:srcRect/>
          <a:stretch>
            <a:fillRect/>
          </a:stretch>
        </p:blipFill>
        <p:spPr bwMode="auto">
          <a:xfrm>
            <a:off x="5105400" y="1905000"/>
            <a:ext cx="2764535" cy="2682123"/>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1219200" y="1905000"/>
            <a:ext cx="2686050" cy="2609161"/>
          </a:xfrm>
          <a:prstGeom prst="rect">
            <a:avLst/>
          </a:prstGeom>
          <a:noFill/>
          <a:ln w="9525">
            <a:noFill/>
            <a:miter lim="800000"/>
            <a:headEnd/>
            <a:tailEnd/>
          </a:ln>
        </p:spPr>
      </p:pic>
      <p:pic>
        <p:nvPicPr>
          <p:cNvPr id="7" name="Picture 6"/>
          <p:cNvPicPr/>
          <p:nvPr/>
        </p:nvPicPr>
        <p:blipFill>
          <a:blip r:embed="rId4" cstate="print"/>
          <a:srcRect/>
          <a:stretch>
            <a:fillRect/>
          </a:stretch>
        </p:blipFill>
        <p:spPr bwMode="auto">
          <a:xfrm>
            <a:off x="1222612" y="5093732"/>
            <a:ext cx="5276850" cy="1406763"/>
          </a:xfrm>
          <a:prstGeom prst="rect">
            <a:avLst/>
          </a:prstGeom>
          <a:noFill/>
          <a:ln w="9525">
            <a:noFill/>
            <a:miter lim="800000"/>
            <a:headEnd/>
            <a:tailEnd/>
          </a:ln>
        </p:spPr>
      </p:pic>
      <p:sp>
        <p:nvSpPr>
          <p:cNvPr id="8" name="TextBox 7"/>
          <p:cNvSpPr txBox="1"/>
          <p:nvPr/>
        </p:nvSpPr>
        <p:spPr>
          <a:xfrm>
            <a:off x="2209800" y="3809200"/>
            <a:ext cx="2686050" cy="369332"/>
          </a:xfrm>
          <a:prstGeom prst="rect">
            <a:avLst/>
          </a:prstGeom>
          <a:noFill/>
        </p:spPr>
        <p:txBody>
          <a:bodyPr wrap="square" rtlCol="0">
            <a:spAutoFit/>
          </a:bodyPr>
          <a:lstStyle/>
          <a:p>
            <a:pPr algn="ctr"/>
            <a:r>
              <a:rPr lang="en-US" dirty="0" smtClean="0"/>
              <a:t>Parallel</a:t>
            </a:r>
            <a:endParaRPr lang="en-US" dirty="0"/>
          </a:p>
        </p:txBody>
      </p:sp>
      <p:sp>
        <p:nvSpPr>
          <p:cNvPr id="9" name="TextBox 8"/>
          <p:cNvSpPr txBox="1"/>
          <p:nvPr/>
        </p:nvSpPr>
        <p:spPr>
          <a:xfrm>
            <a:off x="5562600" y="3979081"/>
            <a:ext cx="2686050" cy="369332"/>
          </a:xfrm>
          <a:prstGeom prst="rect">
            <a:avLst/>
          </a:prstGeom>
          <a:noFill/>
        </p:spPr>
        <p:txBody>
          <a:bodyPr wrap="square" rtlCol="0">
            <a:spAutoFit/>
          </a:bodyPr>
          <a:lstStyle/>
          <a:p>
            <a:pPr algn="ctr"/>
            <a:r>
              <a:rPr lang="en-US" dirty="0" smtClean="0"/>
              <a:t>Radial</a:t>
            </a:r>
            <a:endParaRPr lang="en-US" dirty="0"/>
          </a:p>
        </p:txBody>
      </p:sp>
      <p:sp>
        <p:nvSpPr>
          <p:cNvPr id="10" name="TextBox 9"/>
          <p:cNvSpPr txBox="1"/>
          <p:nvPr/>
        </p:nvSpPr>
        <p:spPr>
          <a:xfrm>
            <a:off x="5791200" y="5612447"/>
            <a:ext cx="2686050" cy="369332"/>
          </a:xfrm>
          <a:prstGeom prst="rect">
            <a:avLst/>
          </a:prstGeom>
          <a:noFill/>
        </p:spPr>
        <p:txBody>
          <a:bodyPr wrap="square" rtlCol="0">
            <a:spAutoFit/>
          </a:bodyPr>
          <a:lstStyle/>
          <a:p>
            <a:pPr algn="ctr"/>
            <a:r>
              <a:rPr lang="en-US" dirty="0" smtClean="0"/>
              <a:t>Concentric</a:t>
            </a:r>
            <a:endParaRPr lang="en-US" dirty="0"/>
          </a:p>
        </p:txBody>
      </p:sp>
    </p:spTree>
    <p:extLst>
      <p:ext uri="{BB962C8B-B14F-4D97-AF65-F5344CB8AC3E}">
        <p14:creationId xmlns:p14="http://schemas.microsoft.com/office/powerpoint/2010/main" val="2249490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COMSOL Model Parameters</a:t>
            </a:r>
            <a:endParaRPr lang="en-US" sz="4800" dirty="0"/>
          </a:p>
        </p:txBody>
      </p:sp>
      <p:sp>
        <p:nvSpPr>
          <p:cNvPr id="3" name="Content Placeholder 2"/>
          <p:cNvSpPr>
            <a:spLocks noGrp="1"/>
          </p:cNvSpPr>
          <p:nvPr>
            <p:ph idx="1"/>
          </p:nvPr>
        </p:nvSpPr>
        <p:spPr/>
        <p:txBody>
          <a:bodyPr/>
          <a:lstStyle/>
          <a:p>
            <a:r>
              <a:rPr lang="en-US" dirty="0" smtClean="0"/>
              <a:t>Membrane Permeability</a:t>
            </a:r>
          </a:p>
          <a:p>
            <a:pPr lvl="1"/>
            <a:r>
              <a:rPr lang="en-US" dirty="0" smtClean="0"/>
              <a:t>Darcy’s Law</a:t>
            </a:r>
          </a:p>
          <a:p>
            <a:pPr marL="0" indent="0">
              <a:buNone/>
            </a:pPr>
            <a:endParaRPr lang="en-US" u="sng" dirty="0" smtClean="0"/>
          </a:p>
          <a:p>
            <a:r>
              <a:rPr lang="en-US" dirty="0" smtClean="0"/>
              <a:t>Albumin Boundary Condition</a:t>
            </a:r>
          </a:p>
          <a:p>
            <a:pPr lvl="1"/>
            <a:r>
              <a:rPr lang="en-US" dirty="0" smtClean="0"/>
              <a:t>Secretion rate in volume/surface area</a:t>
            </a:r>
          </a:p>
          <a:p>
            <a:pPr marL="457200" lvl="1" indent="0">
              <a:buNone/>
            </a:pPr>
            <a:endParaRPr lang="en-US" dirty="0" smtClean="0"/>
          </a:p>
          <a:p>
            <a:r>
              <a:rPr lang="en-US" dirty="0" smtClean="0"/>
              <a:t>Glucose Boundary Condition</a:t>
            </a:r>
          </a:p>
          <a:p>
            <a:pPr lvl="1"/>
            <a:r>
              <a:rPr lang="en-US" dirty="0" smtClean="0"/>
              <a:t>Consumption rate in volume/surface area</a:t>
            </a:r>
          </a:p>
          <a:p>
            <a:pPr lvl="1"/>
            <a:endParaRPr lang="en-US" dirty="0"/>
          </a:p>
          <a:p>
            <a:r>
              <a:rPr lang="en-US" dirty="0" smtClean="0"/>
              <a:t>Albumin and Glucose Diffusion Constants</a:t>
            </a:r>
            <a:endParaRPr lang="en-US" dirty="0"/>
          </a:p>
        </p:txBody>
      </p:sp>
    </p:spTree>
    <p:extLst>
      <p:ext uri="{BB962C8B-B14F-4D97-AF65-F5344CB8AC3E}">
        <p14:creationId xmlns:p14="http://schemas.microsoft.com/office/powerpoint/2010/main" val="838843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COMSOL Model Parameters – Membrane Permeability</a:t>
            </a:r>
            <a:endParaRPr lang="en-US" sz="4800" dirty="0"/>
          </a:p>
        </p:txBody>
      </p:sp>
      <p:sp>
        <p:nvSpPr>
          <p:cNvPr id="3" name="Content Placeholder 2"/>
          <p:cNvSpPr>
            <a:spLocks noGrp="1"/>
          </p:cNvSpPr>
          <p:nvPr>
            <p:ph idx="1"/>
          </p:nvPr>
        </p:nvSpPr>
        <p:spPr/>
        <p:txBody>
          <a:bodyPr/>
          <a:lstStyle/>
          <a:p>
            <a:pPr marL="342900" lvl="3" indent="-342900">
              <a:buFont typeface="Arial" pitchFamily="34" charset="0"/>
              <a:buChar char="•"/>
            </a:pPr>
            <a:r>
              <a:rPr lang="en-US" sz="2400" dirty="0" smtClean="0"/>
              <a:t>Darcy’s Law: </a:t>
            </a:r>
            <a:r>
              <a:rPr lang="en-US" sz="2400" i="1" dirty="0"/>
              <a:t>u</a:t>
            </a:r>
            <a:r>
              <a:rPr lang="en-US" sz="2400" dirty="0"/>
              <a:t> = </a:t>
            </a:r>
            <a:r>
              <a:rPr lang="en-US" sz="2400" i="1" dirty="0" smtClean="0"/>
              <a:t>K</a:t>
            </a:r>
            <a:r>
              <a:rPr lang="en-US" sz="2400" dirty="0" smtClean="0"/>
              <a:t>Δ</a:t>
            </a:r>
            <a:r>
              <a:rPr lang="en-US" sz="2400" i="1" dirty="0" smtClean="0"/>
              <a:t>P</a:t>
            </a:r>
          </a:p>
          <a:p>
            <a:pPr marL="342900" lvl="3" indent="-342900">
              <a:buFont typeface="Arial" pitchFamily="34" charset="0"/>
              <a:buChar char="•"/>
            </a:pPr>
            <a:endParaRPr lang="en-US" sz="2400" i="1" dirty="0"/>
          </a:p>
          <a:p>
            <a:pPr marL="342900" lvl="3" indent="-342900">
              <a:buFont typeface="Arial" pitchFamily="34" charset="0"/>
              <a:buChar char="•"/>
            </a:pPr>
            <a:endParaRPr lang="en-US" sz="24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36536163"/>
              </p:ext>
            </p:extLst>
          </p:nvPr>
        </p:nvGraphicFramePr>
        <p:xfrm>
          <a:off x="1600200" y="2362200"/>
          <a:ext cx="5867399" cy="4140726"/>
        </p:xfrm>
        <a:graphic>
          <a:graphicData uri="http://schemas.openxmlformats.org/drawingml/2006/table">
            <a:tbl>
              <a:tblPr firstRow="1" firstCol="1" bandRow="1">
                <a:tableStyleId>{5C22544A-7EE6-4342-B048-85BDC9FD1C3A}</a:tableStyleId>
              </a:tblPr>
              <a:tblGrid>
                <a:gridCol w="3600870"/>
                <a:gridCol w="2266529"/>
              </a:tblGrid>
              <a:tr h="821442">
                <a:tc>
                  <a:txBody>
                    <a:bodyPr/>
                    <a:lstStyle/>
                    <a:p>
                      <a:pPr marL="0" marR="0">
                        <a:lnSpc>
                          <a:spcPct val="115000"/>
                        </a:lnSpc>
                        <a:spcBef>
                          <a:spcPts val="0"/>
                        </a:spcBef>
                        <a:spcAft>
                          <a:spcPts val="0"/>
                        </a:spcAft>
                      </a:pPr>
                      <a:r>
                        <a:rPr lang="en-US" sz="2300" dirty="0">
                          <a:effectLst/>
                        </a:rPr>
                        <a:t>Membrane</a:t>
                      </a:r>
                      <a:endParaRPr lang="en-US" sz="2300" dirty="0">
                        <a:effectLst/>
                        <a:latin typeface="Calibri"/>
                        <a:ea typeface="Calibri"/>
                        <a:cs typeface="Times New Roman"/>
                      </a:endParaRPr>
                    </a:p>
                  </a:txBody>
                  <a:tcPr marL="146043" marR="146043" marT="0" marB="0" anchor="b"/>
                </a:tc>
                <a:tc>
                  <a:txBody>
                    <a:bodyPr/>
                    <a:lstStyle/>
                    <a:p>
                      <a:pPr marL="0" marR="0">
                        <a:lnSpc>
                          <a:spcPct val="115000"/>
                        </a:lnSpc>
                        <a:spcBef>
                          <a:spcPts val="0"/>
                        </a:spcBef>
                        <a:spcAft>
                          <a:spcPts val="0"/>
                        </a:spcAft>
                      </a:pPr>
                      <a:r>
                        <a:rPr lang="en-US" sz="2300">
                          <a:effectLst/>
                        </a:rPr>
                        <a:t>Permeability</a:t>
                      </a:r>
                      <a:endParaRPr lang="en-US" sz="2300">
                        <a:effectLst/>
                        <a:latin typeface="Calibri"/>
                        <a:ea typeface="Calibri"/>
                        <a:cs typeface="Times New Roman"/>
                      </a:endParaRPr>
                    </a:p>
                  </a:txBody>
                  <a:tcPr marL="146043" marR="146043" marT="0" marB="0" anchor="b"/>
                </a:tc>
              </a:tr>
              <a:tr h="410721">
                <a:tc>
                  <a:txBody>
                    <a:bodyPr/>
                    <a:lstStyle/>
                    <a:p>
                      <a:pPr marL="0" marR="0">
                        <a:lnSpc>
                          <a:spcPct val="115000"/>
                        </a:lnSpc>
                        <a:spcBef>
                          <a:spcPts val="0"/>
                        </a:spcBef>
                        <a:spcAft>
                          <a:spcPts val="0"/>
                        </a:spcAft>
                      </a:pPr>
                      <a:r>
                        <a:rPr lang="en-US" sz="2300">
                          <a:effectLst/>
                        </a:rPr>
                        <a:t> </a:t>
                      </a:r>
                      <a:endParaRPr lang="en-US" sz="2300">
                        <a:effectLst/>
                        <a:latin typeface="Calibri"/>
                        <a:ea typeface="Calibri"/>
                        <a:cs typeface="Times New Roman"/>
                      </a:endParaRPr>
                    </a:p>
                  </a:txBody>
                  <a:tcPr marL="146043" marR="146043" marT="0" marB="0" anchor="b"/>
                </a:tc>
                <a:tc>
                  <a:txBody>
                    <a:bodyPr/>
                    <a:lstStyle/>
                    <a:p>
                      <a:pPr marL="0" marR="0">
                        <a:lnSpc>
                          <a:spcPct val="115000"/>
                        </a:lnSpc>
                        <a:spcBef>
                          <a:spcPts val="0"/>
                        </a:spcBef>
                        <a:spcAft>
                          <a:spcPts val="0"/>
                        </a:spcAft>
                      </a:pPr>
                      <a:r>
                        <a:rPr lang="en-US" sz="2300">
                          <a:effectLst/>
                        </a:rPr>
                        <a:t>(m/s*Pa)</a:t>
                      </a:r>
                      <a:endParaRPr lang="en-US" sz="2300">
                        <a:effectLst/>
                        <a:latin typeface="Calibri"/>
                        <a:ea typeface="Calibri"/>
                        <a:cs typeface="Times New Roman"/>
                      </a:endParaRPr>
                    </a:p>
                  </a:txBody>
                  <a:tcPr marL="146043" marR="146043" marT="0" marB="0" anchor="b"/>
                </a:tc>
              </a:tr>
              <a:tr h="444237">
                <a:tc>
                  <a:txBody>
                    <a:bodyPr/>
                    <a:lstStyle/>
                    <a:p>
                      <a:pPr marL="0" marR="0">
                        <a:lnSpc>
                          <a:spcPct val="115000"/>
                        </a:lnSpc>
                        <a:spcBef>
                          <a:spcPts val="0"/>
                        </a:spcBef>
                        <a:spcAft>
                          <a:spcPts val="0"/>
                        </a:spcAft>
                      </a:pPr>
                      <a:r>
                        <a:rPr lang="en-US" sz="2300" dirty="0">
                          <a:effectLst/>
                        </a:rPr>
                        <a:t>PTFE 1um</a:t>
                      </a:r>
                      <a:endParaRPr lang="en-US" sz="2300" dirty="0">
                        <a:effectLst/>
                        <a:latin typeface="Calibri"/>
                        <a:ea typeface="Calibri"/>
                        <a:cs typeface="Times New Roman"/>
                      </a:endParaRPr>
                    </a:p>
                  </a:txBody>
                  <a:tcPr marL="146043" marR="146043" marT="0" marB="0" anchor="b"/>
                </a:tc>
                <a:tc>
                  <a:txBody>
                    <a:bodyPr/>
                    <a:lstStyle/>
                    <a:p>
                      <a:pPr marL="0" marR="0" algn="r">
                        <a:lnSpc>
                          <a:spcPct val="115000"/>
                        </a:lnSpc>
                        <a:spcBef>
                          <a:spcPts val="0"/>
                        </a:spcBef>
                        <a:spcAft>
                          <a:spcPts val="0"/>
                        </a:spcAft>
                      </a:pPr>
                      <a:r>
                        <a:rPr lang="en-US" sz="2300">
                          <a:effectLst/>
                        </a:rPr>
                        <a:t>1.76E-07</a:t>
                      </a:r>
                      <a:endParaRPr lang="en-US" sz="2300">
                        <a:effectLst/>
                        <a:latin typeface="Calibri"/>
                        <a:ea typeface="Calibri"/>
                        <a:cs typeface="Times New Roman"/>
                      </a:endParaRPr>
                    </a:p>
                  </a:txBody>
                  <a:tcPr marL="146043" marR="146043" marT="0" marB="0" anchor="b"/>
                </a:tc>
              </a:tr>
              <a:tr h="821442">
                <a:tc>
                  <a:txBody>
                    <a:bodyPr/>
                    <a:lstStyle/>
                    <a:p>
                      <a:pPr marL="0" marR="0">
                        <a:lnSpc>
                          <a:spcPct val="115000"/>
                        </a:lnSpc>
                        <a:spcBef>
                          <a:spcPts val="0"/>
                        </a:spcBef>
                        <a:spcAft>
                          <a:spcPts val="0"/>
                        </a:spcAft>
                      </a:pPr>
                      <a:r>
                        <a:rPr lang="en-US" sz="2300" dirty="0">
                          <a:effectLst/>
                        </a:rPr>
                        <a:t>Polycarbonate 0.4 um</a:t>
                      </a:r>
                      <a:endParaRPr lang="en-US" sz="2300" dirty="0">
                        <a:effectLst/>
                        <a:latin typeface="Calibri"/>
                        <a:ea typeface="Calibri"/>
                        <a:cs typeface="Times New Roman"/>
                      </a:endParaRPr>
                    </a:p>
                  </a:txBody>
                  <a:tcPr marL="146043" marR="146043" marT="0" marB="0" anchor="b"/>
                </a:tc>
                <a:tc>
                  <a:txBody>
                    <a:bodyPr/>
                    <a:lstStyle/>
                    <a:p>
                      <a:pPr marL="0" marR="0" algn="r">
                        <a:lnSpc>
                          <a:spcPct val="115000"/>
                        </a:lnSpc>
                        <a:spcBef>
                          <a:spcPts val="0"/>
                        </a:spcBef>
                        <a:spcAft>
                          <a:spcPts val="0"/>
                        </a:spcAft>
                      </a:pPr>
                      <a:r>
                        <a:rPr lang="en-US" sz="2300">
                          <a:effectLst/>
                        </a:rPr>
                        <a:t>2.98E-08</a:t>
                      </a:r>
                      <a:endParaRPr lang="en-US" sz="2300">
                        <a:effectLst/>
                        <a:latin typeface="Calibri"/>
                        <a:ea typeface="Calibri"/>
                        <a:cs typeface="Times New Roman"/>
                      </a:endParaRPr>
                    </a:p>
                  </a:txBody>
                  <a:tcPr marL="146043" marR="146043" marT="0" marB="0" anchor="b"/>
                </a:tc>
              </a:tr>
              <a:tr h="821442">
                <a:tc>
                  <a:txBody>
                    <a:bodyPr/>
                    <a:lstStyle/>
                    <a:p>
                      <a:pPr marL="0" marR="0">
                        <a:lnSpc>
                          <a:spcPct val="115000"/>
                        </a:lnSpc>
                        <a:spcBef>
                          <a:spcPts val="0"/>
                        </a:spcBef>
                        <a:spcAft>
                          <a:spcPts val="0"/>
                        </a:spcAft>
                      </a:pPr>
                      <a:r>
                        <a:rPr lang="en-US" sz="2300" dirty="0">
                          <a:effectLst/>
                        </a:rPr>
                        <a:t>Polycarbonate 1um</a:t>
                      </a:r>
                      <a:endParaRPr lang="en-US" sz="2300" dirty="0">
                        <a:effectLst/>
                        <a:latin typeface="Calibri"/>
                        <a:ea typeface="Calibri"/>
                        <a:cs typeface="Times New Roman"/>
                      </a:endParaRPr>
                    </a:p>
                  </a:txBody>
                  <a:tcPr marL="146043" marR="146043" marT="0" marB="0" anchor="b"/>
                </a:tc>
                <a:tc>
                  <a:txBody>
                    <a:bodyPr/>
                    <a:lstStyle/>
                    <a:p>
                      <a:pPr marL="0" marR="0" algn="r">
                        <a:lnSpc>
                          <a:spcPct val="115000"/>
                        </a:lnSpc>
                        <a:spcBef>
                          <a:spcPts val="0"/>
                        </a:spcBef>
                        <a:spcAft>
                          <a:spcPts val="0"/>
                        </a:spcAft>
                      </a:pPr>
                      <a:r>
                        <a:rPr lang="en-US" sz="2300">
                          <a:effectLst/>
                        </a:rPr>
                        <a:t>3.14E-07</a:t>
                      </a:r>
                      <a:endParaRPr lang="en-US" sz="2300">
                        <a:effectLst/>
                        <a:latin typeface="Calibri"/>
                        <a:ea typeface="Calibri"/>
                        <a:cs typeface="Times New Roman"/>
                      </a:endParaRPr>
                    </a:p>
                  </a:txBody>
                  <a:tcPr marL="146043" marR="146043" marT="0" marB="0" anchor="b"/>
                </a:tc>
              </a:tr>
              <a:tr h="821442">
                <a:tc>
                  <a:txBody>
                    <a:bodyPr/>
                    <a:lstStyle/>
                    <a:p>
                      <a:pPr marL="0" marR="0">
                        <a:lnSpc>
                          <a:spcPct val="115000"/>
                        </a:lnSpc>
                        <a:spcBef>
                          <a:spcPts val="0"/>
                        </a:spcBef>
                        <a:spcAft>
                          <a:spcPts val="0"/>
                        </a:spcAft>
                      </a:pPr>
                      <a:r>
                        <a:rPr lang="en-US" sz="2300" dirty="0">
                          <a:effectLst/>
                        </a:rPr>
                        <a:t>Polycarbonate 3um</a:t>
                      </a:r>
                      <a:endParaRPr lang="en-US" sz="2300" dirty="0">
                        <a:effectLst/>
                        <a:latin typeface="Calibri"/>
                        <a:ea typeface="Calibri"/>
                        <a:cs typeface="Times New Roman"/>
                      </a:endParaRPr>
                    </a:p>
                  </a:txBody>
                  <a:tcPr marL="146043" marR="146043" marT="0" marB="0" anchor="b"/>
                </a:tc>
                <a:tc>
                  <a:txBody>
                    <a:bodyPr/>
                    <a:lstStyle/>
                    <a:p>
                      <a:pPr marL="0" marR="0" algn="r">
                        <a:lnSpc>
                          <a:spcPct val="115000"/>
                        </a:lnSpc>
                        <a:spcBef>
                          <a:spcPts val="0"/>
                        </a:spcBef>
                        <a:spcAft>
                          <a:spcPts val="0"/>
                        </a:spcAft>
                      </a:pPr>
                      <a:r>
                        <a:rPr lang="en-US" sz="2300" dirty="0">
                          <a:effectLst/>
                        </a:rPr>
                        <a:t>1.06E-06</a:t>
                      </a:r>
                      <a:endParaRPr lang="en-US" sz="2300" dirty="0">
                        <a:effectLst/>
                        <a:latin typeface="Calibri"/>
                        <a:ea typeface="Calibri"/>
                        <a:cs typeface="Times New Roman"/>
                      </a:endParaRPr>
                    </a:p>
                  </a:txBody>
                  <a:tcPr marL="146043" marR="146043" marT="0" marB="0" anchor="b"/>
                </a:tc>
              </a:tr>
            </a:tbl>
          </a:graphicData>
        </a:graphic>
      </p:graphicFrame>
    </p:spTree>
    <p:extLst>
      <p:ext uri="{BB962C8B-B14F-4D97-AF65-F5344CB8AC3E}">
        <p14:creationId xmlns:p14="http://schemas.microsoft.com/office/powerpoint/2010/main" val="2634478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COMSOL Model Parameters – </a:t>
            </a:r>
            <a:r>
              <a:rPr lang="en-US" sz="4800" dirty="0" smtClean="0"/>
              <a:t>Albumin Secretion</a:t>
            </a:r>
            <a:endParaRPr lang="en-US" sz="4800" dirty="0"/>
          </a:p>
        </p:txBody>
      </p:sp>
      <p:sp>
        <p:nvSpPr>
          <p:cNvPr id="3" name="Content Placeholder 2"/>
          <p:cNvSpPr>
            <a:spLocks noGrp="1"/>
          </p:cNvSpPr>
          <p:nvPr>
            <p:ph idx="1"/>
          </p:nvPr>
        </p:nvSpPr>
        <p:spPr/>
        <p:txBody>
          <a:bodyPr/>
          <a:lstStyle/>
          <a:p>
            <a:r>
              <a:rPr lang="en-US" dirty="0"/>
              <a:t>Albumin secretion, rats: 2.14 mg/100 g/ </a:t>
            </a:r>
            <a:r>
              <a:rPr lang="en-US" dirty="0" smtClean="0"/>
              <a:t>hour</a:t>
            </a:r>
          </a:p>
          <a:p>
            <a:r>
              <a:rPr lang="en-US" dirty="0"/>
              <a:t>Hepatocytes </a:t>
            </a:r>
            <a:r>
              <a:rPr lang="en-US" dirty="0" smtClean="0"/>
              <a:t>20uM </a:t>
            </a:r>
            <a:r>
              <a:rPr lang="en-US" dirty="0"/>
              <a:t>diameter </a:t>
            </a:r>
            <a:endParaRPr lang="en-US" dirty="0"/>
          </a:p>
          <a:p>
            <a:r>
              <a:rPr lang="en-US" dirty="0"/>
              <a:t>Hepatocyte 70-80% of cytoplasmic mass of </a:t>
            </a:r>
            <a:r>
              <a:rPr lang="en-US" dirty="0" smtClean="0"/>
              <a:t>liver</a:t>
            </a:r>
          </a:p>
          <a:p>
            <a:r>
              <a:rPr lang="en-US" dirty="0" smtClean="0"/>
              <a:t>Albumin mass: 67kDa </a:t>
            </a:r>
          </a:p>
          <a:p>
            <a:endParaRPr lang="en-US" dirty="0" smtClean="0"/>
          </a:p>
          <a:p>
            <a:r>
              <a:rPr lang="en-US" dirty="0" smtClean="0"/>
              <a:t>Albumin secretion: </a:t>
            </a:r>
            <a:r>
              <a:rPr lang="en-US" dirty="0"/>
              <a:t>1.98*10^-</a:t>
            </a:r>
            <a:r>
              <a:rPr lang="en-US" dirty="0" smtClean="0"/>
              <a:t>12 </a:t>
            </a:r>
            <a:r>
              <a:rPr lang="en-US" dirty="0" err="1" smtClean="0"/>
              <a:t>mol</a:t>
            </a:r>
            <a:r>
              <a:rPr lang="en-US" dirty="0" smtClean="0"/>
              <a:t>/(m^2*s)</a:t>
            </a:r>
            <a:endParaRPr lang="en-US" dirty="0"/>
          </a:p>
        </p:txBody>
      </p:sp>
    </p:spTree>
    <p:extLst>
      <p:ext uri="{BB962C8B-B14F-4D97-AF65-F5344CB8AC3E}">
        <p14:creationId xmlns:p14="http://schemas.microsoft.com/office/powerpoint/2010/main" val="143526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1752600"/>
            <a:ext cx="4409017" cy="3306763"/>
          </a:xfrm>
        </p:spPr>
      </p:pic>
      <p:pic>
        <p:nvPicPr>
          <p:cNvPr id="4098" name="Picture 2" descr="C:\Users\Arjun\Desktop\Final_Report_Pics\Full Circle Isometric Rid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200"/>
            <a:ext cx="4413505" cy="331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282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COMSOL Model Parameters – </a:t>
            </a:r>
            <a:r>
              <a:rPr lang="en-US" sz="4800" dirty="0" smtClean="0"/>
              <a:t>Other</a:t>
            </a:r>
            <a:endParaRPr lang="en-US" sz="4800" dirty="0"/>
          </a:p>
        </p:txBody>
      </p:sp>
      <p:sp>
        <p:nvSpPr>
          <p:cNvPr id="3" name="Content Placeholder 2"/>
          <p:cNvSpPr>
            <a:spLocks noGrp="1"/>
          </p:cNvSpPr>
          <p:nvPr>
            <p:ph idx="1"/>
          </p:nvPr>
        </p:nvSpPr>
        <p:spPr/>
        <p:txBody>
          <a:bodyPr/>
          <a:lstStyle/>
          <a:p>
            <a:r>
              <a:rPr lang="en-US" dirty="0" smtClean="0"/>
              <a:t>Albumin Diffusion </a:t>
            </a:r>
          </a:p>
          <a:p>
            <a:pPr lvl="1"/>
            <a:r>
              <a:rPr lang="en-US" dirty="0" smtClean="0"/>
              <a:t>2*10^-8 m^2/s</a:t>
            </a:r>
          </a:p>
          <a:p>
            <a:endParaRPr lang="en-US" dirty="0"/>
          </a:p>
          <a:p>
            <a:r>
              <a:rPr lang="en-US" dirty="0" smtClean="0"/>
              <a:t>Glucose Consumption</a:t>
            </a:r>
          </a:p>
          <a:p>
            <a:pPr lvl="1"/>
            <a:r>
              <a:rPr lang="en-US" dirty="0"/>
              <a:t>1.6 </a:t>
            </a:r>
            <a:r>
              <a:rPr lang="en-US" dirty="0" err="1"/>
              <a:t>pmol</a:t>
            </a:r>
            <a:r>
              <a:rPr lang="en-US" dirty="0"/>
              <a:t>/min*</a:t>
            </a:r>
            <a:r>
              <a:rPr lang="en-US" dirty="0" err="1"/>
              <a:t>μg</a:t>
            </a:r>
            <a:r>
              <a:rPr lang="en-US" dirty="0"/>
              <a:t> </a:t>
            </a:r>
            <a:r>
              <a:rPr lang="en-US" dirty="0" smtClean="0"/>
              <a:t>protein</a:t>
            </a:r>
          </a:p>
          <a:p>
            <a:pPr lvl="1"/>
            <a:r>
              <a:rPr lang="en-US" dirty="0"/>
              <a:t>1.38 </a:t>
            </a:r>
            <a:r>
              <a:rPr lang="en-US" dirty="0" err="1"/>
              <a:t>mol</a:t>
            </a:r>
            <a:r>
              <a:rPr lang="en-US" dirty="0"/>
              <a:t>/cm^2</a:t>
            </a:r>
          </a:p>
          <a:p>
            <a:pPr lvl="1"/>
            <a:endParaRPr lang="en-US" dirty="0" smtClean="0"/>
          </a:p>
          <a:p>
            <a:pPr lvl="1"/>
            <a:endParaRPr lang="en-US" dirty="0"/>
          </a:p>
          <a:p>
            <a:r>
              <a:rPr lang="en-US" dirty="0" smtClean="0"/>
              <a:t>Glucose Diffusion</a:t>
            </a:r>
          </a:p>
          <a:p>
            <a:pPr lvl="1"/>
            <a:r>
              <a:rPr lang="en-US" dirty="0" smtClean="0"/>
              <a:t>8*10^-8 m^2/s</a:t>
            </a:r>
          </a:p>
          <a:p>
            <a:r>
              <a:rPr lang="en-US" dirty="0" smtClean="0"/>
              <a:t> </a:t>
            </a:r>
            <a:endParaRPr lang="en-US" dirty="0"/>
          </a:p>
        </p:txBody>
      </p:sp>
    </p:spTree>
    <p:extLst>
      <p:ext uri="{BB962C8B-B14F-4D97-AF65-F5344CB8AC3E}">
        <p14:creationId xmlns:p14="http://schemas.microsoft.com/office/powerpoint/2010/main" val="3672723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t>Part I: Need, Design Concept and Requirements</a:t>
            </a:r>
            <a:endParaRPr lang="en-US" sz="7200" dirty="0"/>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3836407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6481" y="273629"/>
            <a:ext cx="8228160" cy="1144921"/>
          </a:xfrm>
          <a:ln/>
        </p:spPr>
        <p:txBody>
          <a:bodyPr tIns="35203"/>
          <a:lstStyle/>
          <a:p>
            <a:r>
              <a:rPr lang="en-US" dirty="0" smtClean="0"/>
              <a:t>Summary of Results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65288"/>
            <a:ext cx="3317760" cy="24885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2261" y="1621669"/>
            <a:ext cx="3317760" cy="24885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2261" y="3961830"/>
            <a:ext cx="3317760" cy="24885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454320" y="4110250"/>
            <a:ext cx="2286000" cy="369332"/>
          </a:xfrm>
          <a:prstGeom prst="rect">
            <a:avLst/>
          </a:prstGeom>
          <a:noFill/>
        </p:spPr>
        <p:txBody>
          <a:bodyPr wrap="square" rtlCol="0">
            <a:spAutoFit/>
          </a:bodyPr>
          <a:lstStyle/>
          <a:p>
            <a:r>
              <a:rPr lang="en-US" dirty="0" smtClean="0"/>
              <a:t>     Albumin removal</a:t>
            </a:r>
            <a:endParaRPr lang="en-US" dirty="0"/>
          </a:p>
        </p:txBody>
      </p:sp>
      <p:sp>
        <p:nvSpPr>
          <p:cNvPr id="8" name="TextBox 7"/>
          <p:cNvSpPr txBox="1"/>
          <p:nvPr/>
        </p:nvSpPr>
        <p:spPr>
          <a:xfrm>
            <a:off x="5782401" y="4137124"/>
            <a:ext cx="2517480" cy="369332"/>
          </a:xfrm>
          <a:prstGeom prst="rect">
            <a:avLst/>
          </a:prstGeom>
          <a:noFill/>
        </p:spPr>
        <p:txBody>
          <a:bodyPr wrap="square" rtlCol="0">
            <a:spAutoFit/>
          </a:bodyPr>
          <a:lstStyle/>
          <a:p>
            <a:r>
              <a:rPr lang="en-US" dirty="0" smtClean="0"/>
              <a:t>Glucose consumption</a:t>
            </a:r>
            <a:endParaRPr lang="en-US" dirty="0"/>
          </a:p>
        </p:txBody>
      </p:sp>
    </p:spTree>
    <p:extLst>
      <p:ext uri="{BB962C8B-B14F-4D97-AF65-F5344CB8AC3E}">
        <p14:creationId xmlns:p14="http://schemas.microsoft.com/office/powerpoint/2010/main" val="4254518108"/>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6481" y="273629"/>
            <a:ext cx="8228160" cy="1144921"/>
          </a:xfrm>
          <a:ln/>
        </p:spPr>
        <p:txBody>
          <a:bodyPr tIns="35203"/>
          <a:lstStyle/>
          <a:p>
            <a:r>
              <a:rPr lang="en-US" dirty="0" smtClean="0"/>
              <a:t>Ridge Height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040" y="1680657"/>
            <a:ext cx="3024000" cy="22595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3"/>
          <p:cNvSpPr txBox="1">
            <a:spLocks noChangeArrowheads="1"/>
          </p:cNvSpPr>
          <p:nvPr/>
        </p:nvSpPr>
        <p:spPr bwMode="auto">
          <a:xfrm>
            <a:off x="4976640" y="4355017"/>
            <a:ext cx="3525120" cy="779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55221" rIns="81639" bIns="40820"/>
          <a:lstStyle>
            <a:lvl1pPr>
              <a:tabLst>
                <a:tab pos="723900" algn="l"/>
                <a:tab pos="1447800" algn="l"/>
                <a:tab pos="2171700" algn="l"/>
                <a:tab pos="2895600" algn="l"/>
                <a:tab pos="3619500" algn="l"/>
              </a:tabLst>
              <a:defRPr>
                <a:solidFill>
                  <a:srgbClr val="000000"/>
                </a:solidFill>
                <a:latin typeface="Arial" pitchFamily="34" charset="0"/>
                <a:ea typeface="Microsoft YaHei" pitchFamily="34" charset="-122"/>
              </a:defRPr>
            </a:lvl1pPr>
            <a:lvl2pPr>
              <a:tabLst>
                <a:tab pos="723900" algn="l"/>
                <a:tab pos="1447800" algn="l"/>
                <a:tab pos="2171700" algn="l"/>
                <a:tab pos="2895600" algn="l"/>
                <a:tab pos="3619500" algn="l"/>
              </a:tabLst>
              <a:defRPr>
                <a:solidFill>
                  <a:srgbClr val="000000"/>
                </a:solidFill>
                <a:latin typeface="Arial" pitchFamily="34" charset="0"/>
                <a:ea typeface="Microsoft YaHei" pitchFamily="34" charset="-122"/>
              </a:defRPr>
            </a:lvl2pPr>
            <a:lvl3pPr>
              <a:tabLst>
                <a:tab pos="723900" algn="l"/>
                <a:tab pos="1447800" algn="l"/>
                <a:tab pos="2171700" algn="l"/>
                <a:tab pos="2895600" algn="l"/>
                <a:tab pos="3619500" algn="l"/>
              </a:tabLst>
              <a:defRPr>
                <a:solidFill>
                  <a:srgbClr val="000000"/>
                </a:solidFill>
                <a:latin typeface="Arial" pitchFamily="34" charset="0"/>
                <a:ea typeface="Microsoft YaHei" pitchFamily="34" charset="-122"/>
              </a:defRPr>
            </a:lvl3pPr>
            <a:lvl4pPr>
              <a:tabLst>
                <a:tab pos="723900" algn="l"/>
                <a:tab pos="1447800" algn="l"/>
                <a:tab pos="2171700" algn="l"/>
                <a:tab pos="2895600" algn="l"/>
                <a:tab pos="3619500" algn="l"/>
              </a:tabLst>
              <a:defRPr>
                <a:solidFill>
                  <a:srgbClr val="000000"/>
                </a:solidFill>
                <a:latin typeface="Arial" pitchFamily="34" charset="0"/>
                <a:ea typeface="Microsoft YaHei" pitchFamily="34" charset="-122"/>
              </a:defRPr>
            </a:lvl4pPr>
            <a:lvl5pPr>
              <a:tabLst>
                <a:tab pos="723900" algn="l"/>
                <a:tab pos="1447800" algn="l"/>
                <a:tab pos="2171700" algn="l"/>
                <a:tab pos="2895600" algn="l"/>
                <a:tab pos="3619500" algn="l"/>
              </a:tabLst>
              <a:defRPr>
                <a:solidFill>
                  <a:srgbClr val="000000"/>
                </a:solidFill>
                <a:latin typeface="Arial" pitchFamily="34" charset="0"/>
                <a:ea typeface="Microsoft YaHei"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pitchFamily="34" charset="0"/>
                <a:ea typeface="Microsoft YaHei"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pitchFamily="34" charset="0"/>
                <a:ea typeface="Microsoft YaHei"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pitchFamily="34" charset="0"/>
                <a:ea typeface="Microsoft YaHei"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pitchFamily="34" charset="0"/>
                <a:ea typeface="Microsoft YaHei" pitchFamily="34" charset="-122"/>
              </a:defRPr>
            </a:lvl9pPr>
          </a:lstStyle>
          <a:p>
            <a:r>
              <a:rPr lang="en-US"/>
              <a:t>Based on physiological albumin levels found in literature, we decided to use a ridge height of 200 μm.</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440" y="1659055"/>
            <a:ext cx="3317760" cy="44212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65535074"/>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t>Part 3: Design Details</a:t>
            </a:r>
            <a:endParaRPr lang="en-US" sz="7200" dirty="0"/>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3974026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Ridge Dimensions</a:t>
            </a:r>
            <a:endParaRPr lang="en-US" dirty="0"/>
          </a:p>
        </p:txBody>
      </p:sp>
      <p:sp>
        <p:nvSpPr>
          <p:cNvPr id="5" name="AutoShape 2" descr="https://mail.google.com/mail/?attid=0.5&amp;disp=emb&amp;view=att&amp;th=1340de6d0d44d536"/>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mail.google.com/mail/?attid=0.5&amp;disp=emb&amp;view=att&amp;th=1340de6d0d44d536"/>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https://mail.google.com/mail/?attid=0.5&amp;disp=emb&amp;view=att&amp;th=1340de6d0d44d536"/>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8"/>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65 </a:t>
            </a:r>
            <a:r>
              <a:rPr lang="en-US" dirty="0" err="1" smtClean="0"/>
              <a:t>uM</a:t>
            </a:r>
            <a:r>
              <a:rPr lang="en-US" dirty="0" smtClean="0"/>
              <a:t> – large enough for proper seeding without increasing volume</a:t>
            </a:r>
          </a:p>
          <a:p>
            <a:r>
              <a:rPr lang="en-US" dirty="0" smtClean="0"/>
              <a:t>200 </a:t>
            </a:r>
            <a:r>
              <a:rPr lang="en-US" dirty="0" err="1" smtClean="0"/>
              <a:t>uM</a:t>
            </a:r>
            <a:r>
              <a:rPr lang="en-US" dirty="0" smtClean="0"/>
              <a:t> – determined by albumin buildup</a:t>
            </a:r>
          </a:p>
          <a:p>
            <a:endParaRPr lang="en-US" dirty="0"/>
          </a:p>
        </p:txBody>
      </p:sp>
      <p:pic>
        <p:nvPicPr>
          <p:cNvPr id="10" name="Content Placeholder 7"/>
          <p:cNvPicPr>
            <a:picLocks noChangeAspect="1"/>
          </p:cNvPicPr>
          <p:nvPr/>
        </p:nvPicPr>
        <p:blipFill rotWithShape="1">
          <a:blip r:embed="rId3">
            <a:extLst>
              <a:ext uri="{28A0092B-C50C-407E-A947-70E740481C1C}">
                <a14:useLocalDpi xmlns:a14="http://schemas.microsoft.com/office/drawing/2010/main" val="0"/>
              </a:ext>
            </a:extLst>
          </a:blip>
          <a:srcRect b="43657"/>
          <a:stretch/>
        </p:blipFill>
        <p:spPr>
          <a:xfrm>
            <a:off x="1219200" y="1600200"/>
            <a:ext cx="6498120" cy="2576015"/>
          </a:xfrm>
          <a:prstGeom prst="rect">
            <a:avLst/>
          </a:prstGeom>
        </p:spPr>
      </p:pic>
    </p:spTree>
    <p:extLst>
      <p:ext uri="{BB962C8B-B14F-4D97-AF65-F5344CB8AC3E}">
        <p14:creationId xmlns:p14="http://schemas.microsoft.com/office/powerpoint/2010/main" val="3421871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New surface area: 570 </a:t>
            </a:r>
            <a:r>
              <a:rPr lang="en-US" dirty="0" err="1" smtClean="0"/>
              <a:t>uM</a:t>
            </a:r>
            <a:endParaRPr lang="en-US" dirty="0" smtClean="0"/>
          </a:p>
          <a:p>
            <a:endParaRPr lang="en-US" dirty="0" smtClean="0"/>
          </a:p>
          <a:p>
            <a:r>
              <a:rPr lang="en-US" dirty="0" smtClean="0"/>
              <a:t>Base case surface area: 170 </a:t>
            </a:r>
            <a:r>
              <a:rPr lang="en-US" dirty="0" err="1" smtClean="0"/>
              <a:t>uM</a:t>
            </a:r>
            <a:endParaRPr lang="en-US" dirty="0" smtClean="0"/>
          </a:p>
          <a:p>
            <a:endParaRPr lang="en-US" dirty="0"/>
          </a:p>
          <a:p>
            <a:r>
              <a:rPr lang="en-US" dirty="0" smtClean="0"/>
              <a:t>&gt; 3 fold increase in viable surface area</a:t>
            </a:r>
          </a:p>
          <a:p>
            <a:endParaRPr lang="en-US" dirty="0" smtClean="0"/>
          </a:p>
          <a:p>
            <a:r>
              <a:rPr lang="en-US" dirty="0" smtClean="0"/>
              <a:t>Requires 626 units assuming maximum efficiency</a:t>
            </a:r>
            <a:endParaRPr lang="en-US" dirty="0"/>
          </a:p>
        </p:txBody>
      </p:sp>
      <p:sp>
        <p:nvSpPr>
          <p:cNvPr id="4" name="Title 1"/>
          <p:cNvSpPr>
            <a:spLocks noGrp="1"/>
          </p:cNvSpPr>
          <p:nvPr>
            <p:ph type="title"/>
          </p:nvPr>
        </p:nvSpPr>
        <p:spPr/>
        <p:txBody>
          <a:bodyPr/>
          <a:lstStyle/>
          <a:p>
            <a:r>
              <a:rPr lang="en-US" dirty="0" smtClean="0"/>
              <a:t>Results</a:t>
            </a:r>
            <a:endParaRPr lang="en-US" dirty="0"/>
          </a:p>
        </p:txBody>
      </p:sp>
    </p:spTree>
    <p:extLst>
      <p:ext uri="{BB962C8B-B14F-4D97-AF65-F5344CB8AC3E}">
        <p14:creationId xmlns:p14="http://schemas.microsoft.com/office/powerpoint/2010/main" val="33254472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Cone Outlet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0" y="2667000"/>
            <a:ext cx="3830734" cy="239236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667000"/>
            <a:ext cx="3850911" cy="2395728"/>
          </a:xfrm>
          <a:prstGeom prst="rect">
            <a:avLst/>
          </a:prstGeom>
        </p:spPr>
      </p:pic>
    </p:spTree>
    <p:extLst>
      <p:ext uri="{BB962C8B-B14F-4D97-AF65-F5344CB8AC3E}">
        <p14:creationId xmlns:p14="http://schemas.microsoft.com/office/powerpoint/2010/main" val="2134639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Dimensions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438400"/>
            <a:ext cx="3262313" cy="313031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981200"/>
            <a:ext cx="2895600" cy="3697458"/>
          </a:xfrm>
          <a:prstGeom prst="rect">
            <a:avLst/>
          </a:prstGeom>
        </p:spPr>
      </p:pic>
      <p:sp>
        <p:nvSpPr>
          <p:cNvPr id="6" name="TextBox 5"/>
          <p:cNvSpPr txBox="1"/>
          <p:nvPr/>
        </p:nvSpPr>
        <p:spPr>
          <a:xfrm>
            <a:off x="8001000" y="3460597"/>
            <a:ext cx="914400" cy="369332"/>
          </a:xfrm>
          <a:prstGeom prst="rect">
            <a:avLst/>
          </a:prstGeom>
          <a:noFill/>
        </p:spPr>
        <p:txBody>
          <a:bodyPr wrap="square" rtlCol="0">
            <a:spAutoFit/>
          </a:bodyPr>
          <a:lstStyle/>
          <a:p>
            <a:r>
              <a:rPr lang="en-US" dirty="0" smtClean="0"/>
              <a:t>100uM</a:t>
            </a:r>
            <a:endParaRPr lang="en-US" dirty="0"/>
          </a:p>
        </p:txBody>
      </p:sp>
      <p:sp>
        <p:nvSpPr>
          <p:cNvPr id="7" name="TextBox 6"/>
          <p:cNvSpPr txBox="1"/>
          <p:nvPr/>
        </p:nvSpPr>
        <p:spPr>
          <a:xfrm>
            <a:off x="8001000" y="4267200"/>
            <a:ext cx="914400" cy="369332"/>
          </a:xfrm>
          <a:prstGeom prst="rect">
            <a:avLst/>
          </a:prstGeom>
          <a:noFill/>
        </p:spPr>
        <p:txBody>
          <a:bodyPr wrap="square" rtlCol="0">
            <a:spAutoFit/>
          </a:bodyPr>
          <a:lstStyle/>
          <a:p>
            <a:r>
              <a:rPr lang="en-US" dirty="0" smtClean="0"/>
              <a:t>570uM</a:t>
            </a:r>
            <a:endParaRPr lang="en-US" dirty="0"/>
          </a:p>
        </p:txBody>
      </p:sp>
      <p:sp>
        <p:nvSpPr>
          <p:cNvPr id="8" name="TextBox 7"/>
          <p:cNvSpPr txBox="1"/>
          <p:nvPr/>
        </p:nvSpPr>
        <p:spPr>
          <a:xfrm>
            <a:off x="7924800" y="4876800"/>
            <a:ext cx="1066800" cy="369332"/>
          </a:xfrm>
          <a:prstGeom prst="rect">
            <a:avLst/>
          </a:prstGeom>
          <a:noFill/>
        </p:spPr>
        <p:txBody>
          <a:bodyPr wrap="square" rtlCol="0">
            <a:spAutoFit/>
          </a:bodyPr>
          <a:lstStyle/>
          <a:p>
            <a:r>
              <a:rPr lang="en-US" dirty="0" smtClean="0"/>
              <a:t>1.35mm</a:t>
            </a:r>
            <a:endParaRPr lang="en-US" dirty="0"/>
          </a:p>
        </p:txBody>
      </p:sp>
    </p:spTree>
    <p:extLst>
      <p:ext uri="{BB962C8B-B14F-4D97-AF65-F5344CB8AC3E}">
        <p14:creationId xmlns:p14="http://schemas.microsoft.com/office/powerpoint/2010/main" val="3251112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Dimensions</a:t>
            </a:r>
            <a:endParaRPr lang="en-US" dirty="0"/>
          </a:p>
        </p:txBody>
      </p:sp>
      <p:pic>
        <p:nvPicPr>
          <p:cNvPr id="4" name="Picture 3"/>
          <p:cNvPicPr/>
          <p:nvPr/>
        </p:nvPicPr>
        <p:blipFill>
          <a:blip r:embed="rId2" cstate="print"/>
          <a:srcRect/>
          <a:stretch>
            <a:fillRect/>
          </a:stretch>
        </p:blipFill>
        <p:spPr bwMode="auto">
          <a:xfrm>
            <a:off x="457200" y="2438400"/>
            <a:ext cx="4535063" cy="2698750"/>
          </a:xfrm>
          <a:prstGeom prst="rect">
            <a:avLst/>
          </a:prstGeom>
          <a:noFill/>
          <a:ln w="9525">
            <a:noFill/>
            <a:miter lim="800000"/>
            <a:headEnd/>
            <a:tailEnd/>
          </a:ln>
        </p:spPr>
      </p:pic>
      <p:sp>
        <p:nvSpPr>
          <p:cNvPr id="6" name="TextBox 5"/>
          <p:cNvSpPr txBox="1"/>
          <p:nvPr/>
        </p:nvSpPr>
        <p:spPr>
          <a:xfrm>
            <a:off x="1905000" y="5456830"/>
            <a:ext cx="1905000" cy="369332"/>
          </a:xfrm>
          <a:prstGeom prst="rect">
            <a:avLst/>
          </a:prstGeom>
          <a:noFill/>
        </p:spPr>
        <p:txBody>
          <a:bodyPr wrap="square" rtlCol="0">
            <a:spAutoFit/>
          </a:bodyPr>
          <a:lstStyle/>
          <a:p>
            <a:r>
              <a:rPr lang="en-US" dirty="0" smtClean="0"/>
              <a:t>~14mm x 15 mm</a:t>
            </a:r>
            <a:endParaRPr lang="en-US" dirty="0"/>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206" y="1828800"/>
            <a:ext cx="2375529" cy="2619049"/>
          </a:xfrm>
          <a:prstGeom prst="rect">
            <a:avLst/>
          </a:prstGeom>
        </p:spPr>
      </p:pic>
      <p:sp>
        <p:nvSpPr>
          <p:cNvPr id="8" name="Content Placeholder 7"/>
          <p:cNvSpPr>
            <a:spLocks noGrp="1"/>
          </p:cNvSpPr>
          <p:nvPr>
            <p:ph idx="1"/>
          </p:nvPr>
        </p:nvSpPr>
        <p:spPr>
          <a:xfrm>
            <a:off x="381000" y="6019800"/>
            <a:ext cx="8229600" cy="621398"/>
          </a:xfrm>
        </p:spPr>
        <p:txBody>
          <a:bodyPr/>
          <a:lstStyle/>
          <a:p>
            <a:pPr marL="0" indent="0">
              <a:buNone/>
            </a:pPr>
            <a:r>
              <a:rPr lang="en-US" dirty="0"/>
              <a:t>Requires 9 layers assuming maximum </a:t>
            </a:r>
            <a:r>
              <a:rPr lang="en-US" dirty="0" smtClean="0"/>
              <a:t>efficiency: &lt; 2L</a:t>
            </a:r>
            <a:endParaRPr lang="en-US" dirty="0"/>
          </a:p>
        </p:txBody>
      </p:sp>
      <p:sp>
        <p:nvSpPr>
          <p:cNvPr id="9" name="TextBox 8"/>
          <p:cNvSpPr txBox="1"/>
          <p:nvPr/>
        </p:nvSpPr>
        <p:spPr>
          <a:xfrm>
            <a:off x="5920854" y="4648200"/>
            <a:ext cx="1905000" cy="646331"/>
          </a:xfrm>
          <a:prstGeom prst="rect">
            <a:avLst/>
          </a:prstGeom>
          <a:noFill/>
        </p:spPr>
        <p:txBody>
          <a:bodyPr wrap="square" rtlCol="0">
            <a:spAutoFit/>
          </a:bodyPr>
          <a:lstStyle/>
          <a:p>
            <a:r>
              <a:rPr lang="en-US" dirty="0" smtClean="0"/>
              <a:t>Layer thickness: 5 mm</a:t>
            </a:r>
            <a:endParaRPr lang="en-US" dirty="0"/>
          </a:p>
        </p:txBody>
      </p:sp>
    </p:spTree>
    <p:extLst>
      <p:ext uri="{BB962C8B-B14F-4D97-AF65-F5344CB8AC3E}">
        <p14:creationId xmlns:p14="http://schemas.microsoft.com/office/powerpoint/2010/main" val="3395774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t>Part 4: Materials and Manufacturing</a:t>
            </a:r>
            <a:endParaRPr lang="en-US" sz="7200" dirty="0"/>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1507471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Subunit Assembly</a:t>
            </a:r>
            <a:endParaRPr lang="en-US" dirty="0"/>
          </a:p>
        </p:txBody>
      </p:sp>
      <p:sp>
        <p:nvSpPr>
          <p:cNvPr id="3" name="Content Placeholder 2"/>
          <p:cNvSpPr>
            <a:spLocks noGrp="1"/>
          </p:cNvSpPr>
          <p:nvPr>
            <p:ph idx="1"/>
          </p:nvPr>
        </p:nvSpPr>
        <p:spPr/>
        <p:txBody>
          <a:bodyPr/>
          <a:lstStyle/>
          <a:p>
            <a:pPr lvl="0"/>
            <a:r>
              <a:rPr lang="en-US" sz="2000" dirty="0"/>
              <a:t>Assembly of a single unit of the liver assist device begins with a 10:1 mixture of PDMS polymer to curing agent.  This liquid PDMS is poured into each of 3 </a:t>
            </a:r>
            <a:r>
              <a:rPr lang="en-US" sz="2000" dirty="0" smtClean="0"/>
              <a:t>molds</a:t>
            </a:r>
          </a:p>
          <a:p>
            <a:pPr lvl="0"/>
            <a:endParaRPr lang="en-US" sz="2000" dirty="0" smtClean="0"/>
          </a:p>
          <a:p>
            <a:pPr lvl="0"/>
            <a:r>
              <a:rPr lang="en-US" sz="2000" dirty="0" smtClean="0"/>
              <a:t>Parenchymal Chamber mold depth: 0.5 mm</a:t>
            </a:r>
          </a:p>
          <a:p>
            <a:pPr lvl="0"/>
            <a:endParaRPr lang="en-US" sz="2000" dirty="0" smtClean="0"/>
          </a:p>
          <a:p>
            <a:pPr lvl="0"/>
            <a:r>
              <a:rPr lang="en-US" sz="2000" dirty="0" smtClean="0"/>
              <a:t>Vascular Network and Flow Header require placement of silicon tubing before mold is pored.</a:t>
            </a:r>
          </a:p>
          <a:p>
            <a:pPr lvl="0"/>
            <a:endParaRPr lang="en-US" dirty="0"/>
          </a:p>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4800600"/>
            <a:ext cx="5318188" cy="1786130"/>
          </a:xfrm>
          <a:prstGeom prst="rect">
            <a:avLst/>
          </a:prstGeom>
        </p:spPr>
      </p:pic>
    </p:spTree>
    <p:extLst>
      <p:ext uri="{BB962C8B-B14F-4D97-AF65-F5344CB8AC3E}">
        <p14:creationId xmlns:p14="http://schemas.microsoft.com/office/powerpoint/2010/main" val="3889244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Liver Disease</a:t>
            </a:r>
            <a:endParaRPr lang="en-US" dirty="0"/>
          </a:p>
        </p:txBody>
      </p:sp>
      <p:sp>
        <p:nvSpPr>
          <p:cNvPr id="3" name="Content Placeholder 2"/>
          <p:cNvSpPr>
            <a:spLocks noGrp="1"/>
          </p:cNvSpPr>
          <p:nvPr>
            <p:ph idx="1"/>
          </p:nvPr>
        </p:nvSpPr>
        <p:spPr/>
        <p:txBody>
          <a:bodyPr/>
          <a:lstStyle/>
          <a:p>
            <a:r>
              <a:rPr lang="en-US" dirty="0"/>
              <a:t>Affects 25 million Americans</a:t>
            </a:r>
          </a:p>
          <a:p>
            <a:pPr lvl="1"/>
            <a:r>
              <a:rPr lang="en-US" sz="2200" dirty="0"/>
              <a:t>19 million cases involve viral hepatitis or </a:t>
            </a:r>
            <a:r>
              <a:rPr lang="en-US" sz="2200" dirty="0" smtClean="0"/>
              <a:t>cirrhosis</a:t>
            </a:r>
          </a:p>
          <a:p>
            <a:pPr marL="457200" lvl="1" indent="0">
              <a:buNone/>
            </a:pPr>
            <a:endParaRPr lang="en-US" sz="2200" dirty="0"/>
          </a:p>
          <a:p>
            <a:r>
              <a:rPr lang="en-US" dirty="0"/>
              <a:t>Major organ shortage</a:t>
            </a:r>
          </a:p>
          <a:p>
            <a:pPr lvl="1"/>
            <a:r>
              <a:rPr lang="en-US" sz="2200" dirty="0"/>
              <a:t>~7000 liver transplants each year</a:t>
            </a:r>
          </a:p>
          <a:p>
            <a:pPr lvl="1"/>
            <a:r>
              <a:rPr lang="en-US" sz="2200" dirty="0"/>
              <a:t>16,200 remain on waitlist</a:t>
            </a:r>
          </a:p>
          <a:p>
            <a:pPr lvl="1"/>
            <a:r>
              <a:rPr lang="en-US" sz="2200" dirty="0"/>
              <a:t>2000 will die this year waiting for a transplant</a:t>
            </a:r>
          </a:p>
          <a:p>
            <a:endParaRPr lang="en-US" dirty="0"/>
          </a:p>
        </p:txBody>
      </p:sp>
    </p:spTree>
    <p:extLst>
      <p:ext uri="{BB962C8B-B14F-4D97-AF65-F5344CB8AC3E}">
        <p14:creationId xmlns:p14="http://schemas.microsoft.com/office/powerpoint/2010/main" val="2012769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Subunit Assembly</a:t>
            </a:r>
          </a:p>
        </p:txBody>
      </p:sp>
      <p:sp>
        <p:nvSpPr>
          <p:cNvPr id="3" name="Content Placeholder 2"/>
          <p:cNvSpPr>
            <a:spLocks noGrp="1"/>
          </p:cNvSpPr>
          <p:nvPr>
            <p:ph idx="1"/>
          </p:nvPr>
        </p:nvSpPr>
        <p:spPr/>
        <p:txBody>
          <a:bodyPr/>
          <a:lstStyle/>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lvl="0"/>
            <a:r>
              <a:rPr lang="en-US" dirty="0" smtClean="0"/>
              <a:t>Molds </a:t>
            </a:r>
            <a:r>
              <a:rPr lang="en-US" dirty="0"/>
              <a:t>are allowed to de-gas for 24 hours before being placed into an 85</a:t>
            </a:r>
            <a:r>
              <a:rPr lang="en-US" baseline="30000" dirty="0"/>
              <a:t>o</a:t>
            </a:r>
            <a:r>
              <a:rPr lang="en-US" dirty="0"/>
              <a:t>C incubator for 1-1.5 hours to cure the PDMS</a:t>
            </a:r>
          </a:p>
          <a:p>
            <a:endParaRPr lang="en-US" dirty="0"/>
          </a:p>
        </p:txBody>
      </p:sp>
      <p:pic>
        <p:nvPicPr>
          <p:cNvPr id="4" name="Picture 3" descr="D:\My Documents\College\Senior Design\Final Paper\Pinch Closed.png"/>
          <p:cNvPicPr/>
          <p:nvPr/>
        </p:nvPicPr>
        <p:blipFill>
          <a:blip r:embed="rId2" cstate="print"/>
          <a:srcRect/>
          <a:stretch>
            <a:fillRect/>
          </a:stretch>
        </p:blipFill>
        <p:spPr bwMode="auto">
          <a:xfrm>
            <a:off x="2336042" y="1676400"/>
            <a:ext cx="5150339" cy="3138488"/>
          </a:xfrm>
          <a:prstGeom prst="rect">
            <a:avLst/>
          </a:prstGeom>
          <a:noFill/>
          <a:ln w="9525">
            <a:noFill/>
            <a:miter lim="800000"/>
            <a:headEnd/>
            <a:tailEnd/>
          </a:ln>
        </p:spPr>
      </p:pic>
    </p:spTree>
    <p:extLst>
      <p:ext uri="{BB962C8B-B14F-4D97-AF65-F5344CB8AC3E}">
        <p14:creationId xmlns:p14="http://schemas.microsoft.com/office/powerpoint/2010/main" val="3055556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Subunit Assembly</a:t>
            </a:r>
          </a:p>
        </p:txBody>
      </p:sp>
      <p:sp>
        <p:nvSpPr>
          <p:cNvPr id="3" name="Content Placeholder 2"/>
          <p:cNvSpPr>
            <a:spLocks noGrp="1"/>
          </p:cNvSpPr>
          <p:nvPr>
            <p:ph idx="1"/>
          </p:nvPr>
        </p:nvSpPr>
        <p:spPr/>
        <p:txBody>
          <a:bodyPr/>
          <a:lstStyle/>
          <a:p>
            <a:pPr lvl="0"/>
            <a:r>
              <a:rPr lang="en-US" dirty="0"/>
              <a:t>A 1mm hole is punched at the center of the vascular network and the flow header.  The hole is punched from the featured face of the PDMS mold and goes through the top side of the silicone tube.  The punch should not pass through the bottom side of the silicone tube or the rest of the PDMS.</a:t>
            </a:r>
          </a:p>
          <a:p>
            <a:endParaRPr lang="en-US" dirty="0" smtClean="0"/>
          </a:p>
          <a:p>
            <a:endParaRPr lang="en-US" dirty="0"/>
          </a:p>
        </p:txBody>
      </p:sp>
      <p:pic>
        <p:nvPicPr>
          <p:cNvPr id="4" name="Picture 3" descr="D:\My Documents\College\Senior Design\Final Paper\Punching Step.png"/>
          <p:cNvPicPr/>
          <p:nvPr/>
        </p:nvPicPr>
        <p:blipFill>
          <a:blip r:embed="rId2" cstate="print"/>
          <a:srcRect/>
          <a:stretch>
            <a:fillRect/>
          </a:stretch>
        </p:blipFill>
        <p:spPr bwMode="auto">
          <a:xfrm>
            <a:off x="2755142" y="4191000"/>
            <a:ext cx="3581400" cy="1971675"/>
          </a:xfrm>
          <a:prstGeom prst="rect">
            <a:avLst/>
          </a:prstGeom>
          <a:noFill/>
          <a:ln w="9525">
            <a:noFill/>
            <a:miter lim="800000"/>
            <a:headEnd/>
            <a:tailEnd/>
          </a:ln>
        </p:spPr>
      </p:pic>
    </p:spTree>
    <p:extLst>
      <p:ext uri="{BB962C8B-B14F-4D97-AF65-F5344CB8AC3E}">
        <p14:creationId xmlns:p14="http://schemas.microsoft.com/office/powerpoint/2010/main" val="4131050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Subunit Assembly</a:t>
            </a:r>
          </a:p>
        </p:txBody>
      </p:sp>
      <p:sp>
        <p:nvSpPr>
          <p:cNvPr id="3" name="Content Placeholder 2"/>
          <p:cNvSpPr>
            <a:spLocks noGrp="1"/>
          </p:cNvSpPr>
          <p:nvPr>
            <p:ph idx="1"/>
          </p:nvPr>
        </p:nvSpPr>
        <p:spPr/>
        <p:txBody>
          <a:bodyPr/>
          <a:lstStyle/>
          <a:p>
            <a:pPr lvl="0"/>
            <a:r>
              <a:rPr lang="en-US" dirty="0"/>
              <a:t>A thin collagen film (Rat Tail, Type I) is applied to the roof of the chamber according to a complex, unpublished method developed in David </a:t>
            </a:r>
            <a:r>
              <a:rPr lang="en-US" dirty="0" err="1"/>
              <a:t>Hoganson’s</a:t>
            </a:r>
            <a:r>
              <a:rPr lang="en-US" dirty="0"/>
              <a:t> laboratory.  </a:t>
            </a:r>
            <a:endParaRPr lang="en-US" dirty="0" smtClean="0"/>
          </a:p>
          <a:p>
            <a:pPr lvl="0"/>
            <a:endParaRPr lang="en-US" dirty="0"/>
          </a:p>
          <a:p>
            <a:pPr lvl="0"/>
            <a:endParaRPr lang="en-US" dirty="0"/>
          </a:p>
        </p:txBody>
      </p:sp>
    </p:spTree>
    <p:extLst>
      <p:ext uri="{BB962C8B-B14F-4D97-AF65-F5344CB8AC3E}">
        <p14:creationId xmlns:p14="http://schemas.microsoft.com/office/powerpoint/2010/main" val="42388004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Subunit Assembly</a:t>
            </a:r>
            <a:endParaRPr lang="en-US" dirty="0"/>
          </a:p>
        </p:txBody>
      </p:sp>
      <p:sp>
        <p:nvSpPr>
          <p:cNvPr id="3" name="Content Placeholder 2"/>
          <p:cNvSpPr>
            <a:spLocks noGrp="1"/>
          </p:cNvSpPr>
          <p:nvPr>
            <p:ph idx="1"/>
          </p:nvPr>
        </p:nvSpPr>
        <p:spPr/>
        <p:txBody>
          <a:bodyPr>
            <a:normAutofit/>
          </a:bodyPr>
          <a:lstStyle/>
          <a:p>
            <a:pPr lvl="0"/>
            <a:r>
              <a:rPr lang="en-US" sz="1800" dirty="0"/>
              <a:t>An extremely thin layer of liquid PDMS (about 10 microns) is stamped onto the featured faces of the flow header, vascular network, and parenchymal chamber.  A piece of PCTE filter is carefully placed on the wet network face and the chamber is placed over the membrane.  The flow header is glued in place beneath the vascular network layer.  This assembly is placed in an 85</a:t>
            </a:r>
            <a:r>
              <a:rPr lang="en-US" sz="1800" baseline="30000" dirty="0"/>
              <a:t>o</a:t>
            </a:r>
            <a:r>
              <a:rPr lang="en-US" sz="1800" dirty="0"/>
              <a:t>C incubator for 2 hours. A 0.5kg steel weight is placed on top of the assembly to insure a tight bond.</a:t>
            </a:r>
          </a:p>
        </p:txBody>
      </p:sp>
      <p:pic>
        <p:nvPicPr>
          <p:cNvPr id="4" name="Picture 3" descr="D:\My Documents\College\Senior Design\Final Paper\Sandwich.png"/>
          <p:cNvPicPr/>
          <p:nvPr/>
        </p:nvPicPr>
        <p:blipFill>
          <a:blip r:embed="rId2" cstate="print"/>
          <a:srcRect/>
          <a:stretch>
            <a:fillRect/>
          </a:stretch>
        </p:blipFill>
        <p:spPr bwMode="auto">
          <a:xfrm>
            <a:off x="2819400" y="3886200"/>
            <a:ext cx="3429000" cy="2352675"/>
          </a:xfrm>
          <a:prstGeom prst="rect">
            <a:avLst/>
          </a:prstGeom>
          <a:noFill/>
          <a:ln w="9525">
            <a:noFill/>
            <a:miter lim="800000"/>
            <a:headEnd/>
            <a:tailEnd/>
          </a:ln>
        </p:spPr>
      </p:pic>
    </p:spTree>
    <p:extLst>
      <p:ext uri="{BB962C8B-B14F-4D97-AF65-F5344CB8AC3E}">
        <p14:creationId xmlns:p14="http://schemas.microsoft.com/office/powerpoint/2010/main" val="3436566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Subunit Assembly</a:t>
            </a:r>
            <a:endParaRPr lang="en-US" dirty="0"/>
          </a:p>
        </p:txBody>
      </p:sp>
      <p:sp>
        <p:nvSpPr>
          <p:cNvPr id="3" name="Content Placeholder 2"/>
          <p:cNvSpPr>
            <a:spLocks noGrp="1"/>
          </p:cNvSpPr>
          <p:nvPr>
            <p:ph idx="1"/>
          </p:nvPr>
        </p:nvSpPr>
        <p:spPr/>
        <p:txBody>
          <a:bodyPr/>
          <a:lstStyle/>
          <a:p>
            <a:pPr lvl="0"/>
            <a:r>
              <a:rPr lang="en-US" dirty="0"/>
              <a:t>The inlet and outlet tubes are immediately attached to a pressurized </a:t>
            </a:r>
            <a:r>
              <a:rPr lang="en-US" dirty="0" err="1"/>
              <a:t>perfusive</a:t>
            </a:r>
            <a:r>
              <a:rPr lang="en-US" dirty="0"/>
              <a:t> media system with a 6 mmHg pressure drop provided across the network.</a:t>
            </a:r>
          </a:p>
          <a:p>
            <a:endParaRPr lang="en-US" dirty="0"/>
          </a:p>
        </p:txBody>
      </p:sp>
      <p:pic>
        <p:nvPicPr>
          <p:cNvPr id="4" name="Picture 3" descr="D:\My Documents\College\Senior Design\Final Paper\simple unit assemble.png"/>
          <p:cNvPicPr/>
          <p:nvPr/>
        </p:nvPicPr>
        <p:blipFill>
          <a:blip r:embed="rId2" cstate="print"/>
          <a:srcRect/>
          <a:stretch>
            <a:fillRect/>
          </a:stretch>
        </p:blipFill>
        <p:spPr bwMode="auto">
          <a:xfrm>
            <a:off x="2743200" y="3657600"/>
            <a:ext cx="3868572" cy="2200275"/>
          </a:xfrm>
          <a:prstGeom prst="rect">
            <a:avLst/>
          </a:prstGeom>
          <a:noFill/>
          <a:ln w="9525">
            <a:noFill/>
            <a:miter lim="800000"/>
            <a:headEnd/>
            <a:tailEnd/>
          </a:ln>
        </p:spPr>
      </p:pic>
    </p:spTree>
    <p:extLst>
      <p:ext uri="{BB962C8B-B14F-4D97-AF65-F5344CB8AC3E}">
        <p14:creationId xmlns:p14="http://schemas.microsoft.com/office/powerpoint/2010/main" val="21246226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Seeding</a:t>
            </a:r>
            <a:endParaRPr lang="en-US" dirty="0"/>
          </a:p>
        </p:txBody>
      </p:sp>
      <p:sp>
        <p:nvSpPr>
          <p:cNvPr id="3" name="Content Placeholder 2"/>
          <p:cNvSpPr>
            <a:spLocks noGrp="1"/>
          </p:cNvSpPr>
          <p:nvPr>
            <p:ph idx="1"/>
          </p:nvPr>
        </p:nvSpPr>
        <p:spPr/>
        <p:txBody>
          <a:bodyPr>
            <a:normAutofit fontScale="92500"/>
          </a:bodyPr>
          <a:lstStyle/>
          <a:p>
            <a:pPr lvl="0"/>
            <a:r>
              <a:rPr lang="en-US" dirty="0"/>
              <a:t>Cell seeding is achieved through an inlet and outlet channel cut into the parenchymal chamber from the sides.  Because of the complex surface geometry, the chamber must be seeded twice, once at a 45</a:t>
            </a:r>
            <a:r>
              <a:rPr lang="en-US" baseline="30000" dirty="0"/>
              <a:t>o</a:t>
            </a:r>
            <a:r>
              <a:rPr lang="en-US" dirty="0"/>
              <a:t> angle relative to level and a second time at -45</a:t>
            </a:r>
            <a:r>
              <a:rPr lang="en-US" baseline="30000" dirty="0"/>
              <a:t>o</a:t>
            </a:r>
            <a:r>
              <a:rPr lang="en-US" dirty="0"/>
              <a:t> relative to level.  This ensures that hepatocytes adhere to the vertical faces of the chamber, hastening their growth to </a:t>
            </a:r>
            <a:r>
              <a:rPr lang="en-US" dirty="0" err="1"/>
              <a:t>confluency</a:t>
            </a:r>
            <a:r>
              <a:rPr lang="en-US" dirty="0"/>
              <a:t> over the entire surface area of the chamber. A solution of DMEM (Dulbecco’s Modified Eagle Medium) containing hepatocytes is flowed into the chamber.  The concentration of cells is such that the seeding density is 100,000 cells/cm2.  After seeding the inlet and outlet cuts are plugged up.</a:t>
            </a:r>
          </a:p>
          <a:p>
            <a:endParaRPr lang="en-US" dirty="0"/>
          </a:p>
        </p:txBody>
      </p:sp>
    </p:spTree>
    <p:extLst>
      <p:ext uri="{BB962C8B-B14F-4D97-AF65-F5344CB8AC3E}">
        <p14:creationId xmlns:p14="http://schemas.microsoft.com/office/powerpoint/2010/main" val="13124926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Prices/Lead Times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PDMS</a:t>
            </a:r>
          </a:p>
          <a:p>
            <a:pPr lvl="1"/>
            <a:r>
              <a:rPr lang="en-US" dirty="0" smtClean="0"/>
              <a:t>Dow </a:t>
            </a:r>
            <a:r>
              <a:rPr lang="en-US" dirty="0"/>
              <a:t>Corning </a:t>
            </a:r>
            <a:r>
              <a:rPr lang="en-US" dirty="0" err="1"/>
              <a:t>Sylgard</a:t>
            </a:r>
            <a:r>
              <a:rPr lang="en-US" dirty="0"/>
              <a:t>® 184 Silicone Elastomer Kit (~$50 for 1.1 </a:t>
            </a:r>
            <a:r>
              <a:rPr lang="en-US" dirty="0" err="1"/>
              <a:t>lb</a:t>
            </a:r>
            <a:r>
              <a:rPr lang="en-US" dirty="0"/>
              <a:t> </a:t>
            </a:r>
            <a:r>
              <a:rPr lang="en-US" dirty="0" smtClean="0"/>
              <a:t>kit, 3-4 kits required)</a:t>
            </a:r>
          </a:p>
          <a:p>
            <a:endParaRPr lang="en-US" dirty="0"/>
          </a:p>
          <a:p>
            <a:r>
              <a:rPr lang="en-US" dirty="0" smtClean="0"/>
              <a:t>Silicone Tubing</a:t>
            </a:r>
          </a:p>
          <a:p>
            <a:pPr lvl="1"/>
            <a:r>
              <a:rPr lang="en-US" dirty="0" smtClean="0"/>
              <a:t>SILASTIC</a:t>
            </a:r>
            <a:r>
              <a:rPr lang="en-US" dirty="0"/>
              <a:t>® Laboratory Tubing #508-003 (1.19mmOD, 0.64mmID) ($25/box</a:t>
            </a:r>
            <a:r>
              <a:rPr lang="en-US" dirty="0" smtClean="0"/>
              <a:t>)</a:t>
            </a:r>
          </a:p>
          <a:p>
            <a:endParaRPr lang="en-US" dirty="0"/>
          </a:p>
          <a:p>
            <a:r>
              <a:rPr lang="en-US" dirty="0"/>
              <a:t>PCTE Membrane </a:t>
            </a:r>
            <a:endParaRPr lang="en-US" dirty="0" smtClean="0"/>
          </a:p>
          <a:p>
            <a:pPr lvl="1"/>
            <a:r>
              <a:rPr lang="en-US" dirty="0" err="1" smtClean="0"/>
              <a:t>Sterlitech</a:t>
            </a:r>
            <a:r>
              <a:rPr lang="en-US" dirty="0" smtClean="0"/>
              <a:t> </a:t>
            </a:r>
            <a:r>
              <a:rPr lang="en-US" dirty="0"/>
              <a:t>- 1 micron pore size, 20x25mm, 30 pack ($330</a:t>
            </a:r>
            <a:r>
              <a:rPr lang="en-US" dirty="0" smtClean="0"/>
              <a:t>)</a:t>
            </a:r>
          </a:p>
          <a:p>
            <a:endParaRPr lang="en-US" dirty="0"/>
          </a:p>
          <a:p>
            <a:r>
              <a:rPr lang="en-US" dirty="0" smtClean="0"/>
              <a:t>Molds</a:t>
            </a:r>
            <a:endParaRPr lang="en-US" dirty="0"/>
          </a:p>
          <a:p>
            <a:pPr lvl="1"/>
            <a:r>
              <a:rPr lang="en-US" dirty="0"/>
              <a:t>Contract micro milling with Draper Laboratory</a:t>
            </a:r>
          </a:p>
          <a:p>
            <a:pPr lvl="1"/>
            <a:r>
              <a:rPr lang="en-US" dirty="0"/>
              <a:t>$2500 for vascular network and parenchymal chamber</a:t>
            </a:r>
          </a:p>
          <a:p>
            <a:pPr lvl="1"/>
            <a:r>
              <a:rPr lang="en-US" dirty="0"/>
              <a:t>$1500 for inflow header, outflow header, and seeding </a:t>
            </a:r>
            <a:r>
              <a:rPr lang="en-US" dirty="0" smtClean="0"/>
              <a:t>header</a:t>
            </a:r>
          </a:p>
          <a:p>
            <a:pPr lvl="1"/>
            <a:endParaRPr lang="en-US" dirty="0"/>
          </a:p>
          <a:p>
            <a:r>
              <a:rPr lang="en-US" dirty="0" smtClean="0"/>
              <a:t>Cells</a:t>
            </a:r>
            <a:endParaRPr lang="en-US" sz="2000" dirty="0"/>
          </a:p>
          <a:p>
            <a:pPr lvl="1"/>
            <a:r>
              <a:rPr lang="en-US" dirty="0"/>
              <a:t>C3A clonal derivative of HepG2 hepatocyte line – 1 vial from ATCC (American Type Culture Collection) ($280) </a:t>
            </a:r>
          </a:p>
          <a:p>
            <a:endParaRPr lang="en-US" dirty="0" smtClean="0"/>
          </a:p>
          <a:p>
            <a:r>
              <a:rPr lang="en-US" dirty="0" smtClean="0"/>
              <a:t>Total Lead time: 2-3 weeks</a:t>
            </a:r>
            <a:endParaRPr lang="en-US" dirty="0"/>
          </a:p>
        </p:txBody>
      </p:sp>
    </p:spTree>
    <p:extLst>
      <p:ext uri="{BB962C8B-B14F-4D97-AF65-F5344CB8AC3E}">
        <p14:creationId xmlns:p14="http://schemas.microsoft.com/office/powerpoint/2010/main" val="2837928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Multi-Unit Assembly</a:t>
            </a:r>
            <a:endParaRPr lang="en-US" dirty="0"/>
          </a:p>
        </p:txBody>
      </p:sp>
      <p:sp>
        <p:nvSpPr>
          <p:cNvPr id="3" name="Content Placeholder 2"/>
          <p:cNvSpPr>
            <a:spLocks noGrp="1"/>
          </p:cNvSpPr>
          <p:nvPr>
            <p:ph idx="1"/>
          </p:nvPr>
        </p:nvSpPr>
        <p:spPr>
          <a:xfrm>
            <a:off x="457200" y="1600200"/>
            <a:ext cx="3810000" cy="4525963"/>
          </a:xfrm>
        </p:spPr>
        <p:txBody>
          <a:bodyPr/>
          <a:lstStyle/>
          <a:p>
            <a:r>
              <a:rPr lang="en-US" dirty="0" smtClean="0"/>
              <a:t>In general</a:t>
            </a:r>
          </a:p>
          <a:p>
            <a:pPr lvl="1"/>
            <a:r>
              <a:rPr lang="en-US" dirty="0" smtClean="0"/>
              <a:t>3x3 Array of 8 subunits each</a:t>
            </a:r>
          </a:p>
          <a:p>
            <a:pPr lvl="1"/>
            <a:r>
              <a:rPr lang="en-US" dirty="0" smtClean="0"/>
              <a:t>For &gt;626 subunits, requires 9 layers</a:t>
            </a:r>
          </a:p>
          <a:p>
            <a:endParaRPr lang="en-US" dirty="0"/>
          </a:p>
          <a:p>
            <a:r>
              <a:rPr lang="en-US" dirty="0" smtClean="0"/>
              <a:t>Involves</a:t>
            </a:r>
          </a:p>
          <a:p>
            <a:pPr lvl="1"/>
            <a:r>
              <a:rPr lang="en-US" dirty="0" smtClean="0"/>
              <a:t>Additional Flow-Header level to maintain pressure across different stacks</a:t>
            </a:r>
          </a:p>
          <a:p>
            <a:pPr lvl="1"/>
            <a:endParaRPr lang="en-US" dirty="0"/>
          </a:p>
          <a:p>
            <a:pPr lvl="1"/>
            <a:r>
              <a:rPr lang="en-US" dirty="0" smtClean="0"/>
              <a:t>Additional Seeding level to seed assembled stack</a:t>
            </a:r>
            <a:endParaRPr lang="en-US" dirty="0"/>
          </a:p>
          <a:p>
            <a:pPr lvl="1"/>
            <a:endParaRPr lang="en-US" dirty="0" smtClean="0"/>
          </a:p>
          <a:p>
            <a:r>
              <a:rPr lang="en-US" dirty="0" smtClean="0"/>
              <a:t>Beyond Scope</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524000"/>
            <a:ext cx="4105138" cy="4525963"/>
          </a:xfrm>
          <a:prstGeom prst="rect">
            <a:avLst/>
          </a:prstGeom>
        </p:spPr>
      </p:pic>
    </p:spTree>
    <p:extLst>
      <p:ext uri="{BB962C8B-B14F-4D97-AF65-F5344CB8AC3E}">
        <p14:creationId xmlns:p14="http://schemas.microsoft.com/office/powerpoint/2010/main" val="25557466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t>Part 5: Conclusions</a:t>
            </a:r>
            <a:endParaRPr lang="en-US" sz="7200" dirty="0"/>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16236469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a:t>
            </a:r>
            <a:endParaRPr lang="en-US" dirty="0"/>
          </a:p>
        </p:txBody>
      </p:sp>
      <p:sp>
        <p:nvSpPr>
          <p:cNvPr id="3" name="Content Placeholder 2"/>
          <p:cNvSpPr>
            <a:spLocks noGrp="1"/>
          </p:cNvSpPr>
          <p:nvPr>
            <p:ph idx="1"/>
          </p:nvPr>
        </p:nvSpPr>
        <p:spPr/>
        <p:txBody>
          <a:bodyPr/>
          <a:lstStyle/>
          <a:p>
            <a:r>
              <a:rPr lang="en-US" dirty="0" smtClean="0"/>
              <a:t>Novel idea of growing cells on roof of Parenchymal Chamber</a:t>
            </a:r>
          </a:p>
          <a:p>
            <a:endParaRPr lang="en-US" dirty="0"/>
          </a:p>
          <a:p>
            <a:r>
              <a:rPr lang="en-US" dirty="0" smtClean="0"/>
              <a:t>Without it, cells release waste into the chamber itself and pressure buildup kills cells</a:t>
            </a:r>
            <a:endParaRPr lang="en-US" dirty="0"/>
          </a:p>
        </p:txBody>
      </p:sp>
    </p:spTree>
    <p:extLst>
      <p:ext uri="{BB962C8B-B14F-4D97-AF65-F5344CB8AC3E}">
        <p14:creationId xmlns:p14="http://schemas.microsoft.com/office/powerpoint/2010/main" val="3649834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a:t>
            </a:r>
            <a:endParaRPr lang="en-US" dirty="0"/>
          </a:p>
        </p:txBody>
      </p:sp>
      <p:sp>
        <p:nvSpPr>
          <p:cNvPr id="3" name="Content Placeholder 2"/>
          <p:cNvSpPr>
            <a:spLocks noGrp="1"/>
          </p:cNvSpPr>
          <p:nvPr>
            <p:ph idx="1"/>
          </p:nvPr>
        </p:nvSpPr>
        <p:spPr/>
        <p:txBody>
          <a:bodyPr/>
          <a:lstStyle/>
          <a:p>
            <a:r>
              <a:rPr lang="en-US" dirty="0" smtClean="0"/>
              <a:t>An external hepatic liver device connected at the </a:t>
            </a:r>
            <a:r>
              <a:rPr lang="en-US" b="1" dirty="0" smtClean="0"/>
              <a:t>inlet</a:t>
            </a:r>
            <a:r>
              <a:rPr lang="en-US" dirty="0" smtClean="0"/>
              <a:t> to the Hepatic Portal Vein and at the </a:t>
            </a:r>
            <a:r>
              <a:rPr lang="en-US" b="1" dirty="0" smtClean="0"/>
              <a:t>outlet</a:t>
            </a:r>
            <a:r>
              <a:rPr lang="en-US" dirty="0" smtClean="0"/>
              <a:t> to the Inferior Vena Cava, such that it functions in </a:t>
            </a:r>
            <a:r>
              <a:rPr lang="en-US" b="1" dirty="0" smtClean="0"/>
              <a:t>parallel</a:t>
            </a:r>
            <a:r>
              <a:rPr lang="en-US" dirty="0" smtClean="0"/>
              <a:t> to the liver.</a:t>
            </a:r>
          </a:p>
          <a:p>
            <a:endParaRPr lang="en-US" dirty="0"/>
          </a:p>
          <a:p>
            <a:r>
              <a:rPr lang="en-US" dirty="0" smtClean="0"/>
              <a:t>Consisting of a large number of </a:t>
            </a:r>
            <a:r>
              <a:rPr lang="en-US" b="1" dirty="0" smtClean="0"/>
              <a:t>subunits </a:t>
            </a:r>
            <a:r>
              <a:rPr lang="en-US" dirty="0" smtClean="0"/>
              <a:t>that each </a:t>
            </a:r>
            <a:r>
              <a:rPr lang="en-US" b="1" dirty="0" smtClean="0"/>
              <a:t>mimic natural blood flow </a:t>
            </a:r>
            <a:r>
              <a:rPr lang="en-US" dirty="0" smtClean="0"/>
              <a:t>in the capillary system of a liver lobule </a:t>
            </a:r>
          </a:p>
          <a:p>
            <a:pPr marL="0" indent="0">
              <a:buNone/>
            </a:pPr>
            <a:endParaRPr lang="en-US" dirty="0" smtClean="0"/>
          </a:p>
          <a:p>
            <a:r>
              <a:rPr lang="en-US" dirty="0"/>
              <a:t>A </a:t>
            </a:r>
            <a:r>
              <a:rPr lang="en-US" b="1" dirty="0"/>
              <a:t>biomimetic vascular network</a:t>
            </a:r>
            <a:r>
              <a:rPr lang="en-US" dirty="0"/>
              <a:t> has </a:t>
            </a:r>
            <a:r>
              <a:rPr lang="en-US" dirty="0" smtClean="0"/>
              <a:t>already been </a:t>
            </a:r>
            <a:r>
              <a:rPr lang="en-US" dirty="0"/>
              <a:t>created</a:t>
            </a:r>
          </a:p>
          <a:p>
            <a:endParaRPr lang="en-US" b="1" dirty="0"/>
          </a:p>
        </p:txBody>
      </p:sp>
    </p:spTree>
    <p:extLst>
      <p:ext uri="{BB962C8B-B14F-4D97-AF65-F5344CB8AC3E}">
        <p14:creationId xmlns:p14="http://schemas.microsoft.com/office/powerpoint/2010/main" val="19526638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Were we successful?</a:t>
            </a:r>
          </a:p>
          <a:p>
            <a:pPr lvl="1"/>
            <a:r>
              <a:rPr lang="en-US" dirty="0" smtClean="0"/>
              <a:t>We do have a fairly sophisticated model that we believe is robust enough to merit a prototype. However, it could be made more accurate with a more in depth study of target molecules like Urea, Carbon Dioxide, and Oxygen.</a:t>
            </a:r>
          </a:p>
          <a:p>
            <a:pPr marL="457200" lvl="1" indent="0">
              <a:buNone/>
            </a:pPr>
            <a:endParaRPr lang="en-US" dirty="0"/>
          </a:p>
          <a:p>
            <a:r>
              <a:rPr lang="en-US" dirty="0" smtClean="0"/>
              <a:t>Future Directions?</a:t>
            </a:r>
          </a:p>
          <a:p>
            <a:pPr lvl="1"/>
            <a:r>
              <a:rPr lang="en-US" dirty="0" smtClean="0"/>
              <a:t>Increase quantity and sophistication of target molecule selection,</a:t>
            </a:r>
          </a:p>
          <a:p>
            <a:pPr lvl="1"/>
            <a:r>
              <a:rPr lang="en-US" dirty="0" smtClean="0"/>
              <a:t>Create macroscopic model of flow header system to make sure pressure remains fairly consistent across subunits</a:t>
            </a:r>
          </a:p>
          <a:p>
            <a:endParaRPr lang="en-US" dirty="0"/>
          </a:p>
          <a:p>
            <a:r>
              <a:rPr lang="en-US" dirty="0" smtClean="0"/>
              <a:t>What did we learn?</a:t>
            </a:r>
          </a:p>
          <a:p>
            <a:pPr lvl="1"/>
            <a:r>
              <a:rPr lang="en-US" dirty="0" smtClean="0"/>
              <a:t>COMSOL, </a:t>
            </a:r>
            <a:r>
              <a:rPr lang="en-US" dirty="0" err="1" smtClean="0"/>
              <a:t>SolidWorks</a:t>
            </a:r>
            <a:r>
              <a:rPr lang="en-US" dirty="0" smtClean="0"/>
              <a:t>, CAD, Microfluidics, Engineering Design</a:t>
            </a:r>
          </a:p>
          <a:p>
            <a:pPr lvl="1"/>
            <a:endParaRPr lang="en-US" dirty="0"/>
          </a:p>
          <a:p>
            <a:r>
              <a:rPr lang="en-US" dirty="0" smtClean="0"/>
              <a:t>What would we do differently?</a:t>
            </a:r>
          </a:p>
          <a:p>
            <a:pPr lvl="1"/>
            <a:r>
              <a:rPr lang="en-US" dirty="0" smtClean="0"/>
              <a:t>Work on a cloud to run </a:t>
            </a:r>
            <a:r>
              <a:rPr lang="en-US" smtClean="0"/>
              <a:t>simulations faster</a:t>
            </a:r>
            <a:endParaRPr lang="en-US" dirty="0"/>
          </a:p>
          <a:p>
            <a:endParaRPr lang="en-US" sz="1600" dirty="0" smtClean="0"/>
          </a:p>
          <a:p>
            <a:pPr marL="0" indent="0">
              <a:buNone/>
            </a:pPr>
            <a:r>
              <a:rPr lang="en-US" sz="1600" dirty="0" smtClean="0"/>
              <a:t>For references, see accompanying paper</a:t>
            </a:r>
          </a:p>
          <a:p>
            <a:pPr lvl="1"/>
            <a:endParaRPr lang="en-US" dirty="0" smtClean="0"/>
          </a:p>
        </p:txBody>
      </p:sp>
    </p:spTree>
    <p:extLst>
      <p:ext uri="{BB962C8B-B14F-4D97-AF65-F5344CB8AC3E}">
        <p14:creationId xmlns:p14="http://schemas.microsoft.com/office/powerpoint/2010/main" val="3539840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a:t>
            </a:r>
            <a:endParaRPr lang="en-US" dirty="0"/>
          </a:p>
        </p:txBody>
      </p:sp>
      <p:sp>
        <p:nvSpPr>
          <p:cNvPr id="3" name="Content Placeholder 2"/>
          <p:cNvSpPr>
            <a:spLocks noGrp="1"/>
          </p:cNvSpPr>
          <p:nvPr>
            <p:ph idx="1"/>
          </p:nvPr>
        </p:nvSpPr>
        <p:spPr/>
        <p:txBody>
          <a:bodyPr>
            <a:normAutofit/>
          </a:bodyPr>
          <a:lstStyle/>
          <a:p>
            <a:r>
              <a:rPr lang="en-US" dirty="0" smtClean="0"/>
              <a:t>Each subunit would consist of (1) an </a:t>
            </a:r>
            <a:r>
              <a:rPr lang="en-US" b="1" dirty="0" smtClean="0"/>
              <a:t>inlet</a:t>
            </a:r>
            <a:r>
              <a:rPr lang="en-US" dirty="0" smtClean="0"/>
              <a:t>, (2) </a:t>
            </a:r>
            <a:r>
              <a:rPr lang="en-US" b="1" dirty="0" smtClean="0"/>
              <a:t>parenchymal chamber</a:t>
            </a:r>
            <a:r>
              <a:rPr lang="en-US" dirty="0" smtClean="0"/>
              <a:t>,(3) </a:t>
            </a:r>
            <a:r>
              <a:rPr lang="en-US" b="1" dirty="0" smtClean="0"/>
              <a:t>membrane</a:t>
            </a:r>
            <a:r>
              <a:rPr lang="en-US" dirty="0" smtClean="0"/>
              <a:t>, (4) </a:t>
            </a:r>
            <a:r>
              <a:rPr lang="en-US" b="1" dirty="0" smtClean="0"/>
              <a:t>vascular network</a:t>
            </a:r>
            <a:r>
              <a:rPr lang="en-US" dirty="0" smtClean="0"/>
              <a:t>, and (5) </a:t>
            </a:r>
            <a:r>
              <a:rPr lang="en-US" b="1" dirty="0" smtClean="0"/>
              <a:t>outlet</a:t>
            </a:r>
            <a:r>
              <a:rPr lang="en-US" dirty="0" smtClean="0"/>
              <a:t>. </a:t>
            </a:r>
          </a:p>
          <a:p>
            <a:endParaRPr lang="en-US" dirty="0"/>
          </a:p>
          <a:p>
            <a:r>
              <a:rPr lang="en-US" dirty="0" smtClean="0"/>
              <a:t>The scope of this project is the design of the </a:t>
            </a:r>
            <a:r>
              <a:rPr lang="en-US" b="1" dirty="0" smtClean="0"/>
              <a:t>parenchymal chamber</a:t>
            </a:r>
            <a:r>
              <a:rPr lang="en-US" dirty="0" smtClean="0"/>
              <a:t>.</a:t>
            </a:r>
          </a:p>
          <a:p>
            <a:endParaRPr lang="en-US" b="1" dirty="0"/>
          </a:p>
          <a:p>
            <a:r>
              <a:rPr lang="en-US" dirty="0" smtClean="0"/>
              <a:t>The subunits are connected by a </a:t>
            </a:r>
            <a:r>
              <a:rPr lang="en-US" b="1" dirty="0" smtClean="0"/>
              <a:t>flow-header system</a:t>
            </a:r>
            <a:r>
              <a:rPr lang="en-US" dirty="0" smtClean="0"/>
              <a:t>.</a:t>
            </a:r>
            <a:endParaRPr lang="en-US" dirty="0"/>
          </a:p>
        </p:txBody>
      </p:sp>
    </p:spTree>
    <p:extLst>
      <p:ext uri="{BB962C8B-B14F-4D97-AF65-F5344CB8AC3E}">
        <p14:creationId xmlns:p14="http://schemas.microsoft.com/office/powerpoint/2010/main" val="1272648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Cam\Desktop\Parenchymal Chamber Concept.jpg"/>
          <p:cNvPicPr>
            <a:picLocks noChangeAspect="1" noChangeArrowheads="1"/>
          </p:cNvPicPr>
          <p:nvPr/>
        </p:nvPicPr>
        <p:blipFill>
          <a:blip r:embed="rId2" cstate="print"/>
          <a:srcRect/>
          <a:stretch>
            <a:fillRect/>
          </a:stretch>
        </p:blipFill>
        <p:spPr bwMode="auto">
          <a:xfrm>
            <a:off x="1752600" y="1295400"/>
            <a:ext cx="5689416" cy="4495800"/>
          </a:xfrm>
          <a:prstGeom prst="rect">
            <a:avLst/>
          </a:prstGeom>
          <a:noFill/>
          <a:ln w="28575">
            <a:solidFill>
              <a:schemeClr val="tx2">
                <a:lumMod val="90000"/>
              </a:schemeClr>
            </a:solidFill>
          </a:ln>
        </p:spPr>
      </p:pic>
    </p:spTree>
    <p:extLst>
      <p:ext uri="{BB962C8B-B14F-4D97-AF65-F5344CB8AC3E}">
        <p14:creationId xmlns:p14="http://schemas.microsoft.com/office/powerpoint/2010/main" val="1552137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p:cNvPicPr>
          <p:nvPr>
            <p:ph idx="1"/>
          </p:nvPr>
        </p:nvPicPr>
        <p:blipFill>
          <a:blip r:embed="rId2" cstate="print"/>
          <a:srcRect/>
          <a:stretch>
            <a:fillRect/>
          </a:stretch>
        </p:blipFill>
        <p:spPr bwMode="auto">
          <a:xfrm>
            <a:off x="457200" y="2058537"/>
            <a:ext cx="3962400" cy="29718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4038600" y="2133600"/>
            <a:ext cx="4535063" cy="2698750"/>
          </a:xfrm>
          <a:prstGeom prst="rect">
            <a:avLst/>
          </a:prstGeom>
          <a:noFill/>
          <a:ln w="9525">
            <a:noFill/>
            <a:miter lim="800000"/>
            <a:headEnd/>
            <a:tailEnd/>
          </a:ln>
        </p:spPr>
      </p:pic>
    </p:spTree>
    <p:extLst>
      <p:ext uri="{BB962C8B-B14F-4D97-AF65-F5344CB8AC3E}">
        <p14:creationId xmlns:p14="http://schemas.microsoft.com/office/powerpoint/2010/main" val="337158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Requirements</a:t>
            </a:r>
            <a:endParaRPr lang="en-US" dirty="0"/>
          </a:p>
        </p:txBody>
      </p:sp>
      <p:sp>
        <p:nvSpPr>
          <p:cNvPr id="3" name="Content Placeholder 2"/>
          <p:cNvSpPr>
            <a:spLocks noGrp="1"/>
          </p:cNvSpPr>
          <p:nvPr>
            <p:ph idx="1"/>
          </p:nvPr>
        </p:nvSpPr>
        <p:spPr/>
        <p:txBody>
          <a:bodyPr>
            <a:normAutofit/>
          </a:bodyPr>
          <a:lstStyle/>
          <a:p>
            <a:r>
              <a:rPr lang="en-US" dirty="0" smtClean="0"/>
              <a:t>Must provide 1% liver function</a:t>
            </a:r>
          </a:p>
          <a:p>
            <a:pPr lvl="1"/>
            <a:r>
              <a:rPr lang="en-US" dirty="0" smtClean="0"/>
              <a:t>Assume function </a:t>
            </a:r>
            <a:r>
              <a:rPr lang="en-US" b="1" dirty="0" smtClean="0"/>
              <a:t>proportional to number of cells</a:t>
            </a:r>
          </a:p>
          <a:p>
            <a:pPr lvl="1"/>
            <a:r>
              <a:rPr lang="en-US" dirty="0" smtClean="0"/>
              <a:t>Would match current State-of-Art</a:t>
            </a:r>
          </a:p>
          <a:p>
            <a:pPr lvl="1"/>
            <a:r>
              <a:rPr lang="en-US" dirty="0" smtClean="0"/>
              <a:t>Can keep a patient alive for approximately 2 weeks while waiting for transplant</a:t>
            </a:r>
          </a:p>
          <a:p>
            <a:pPr lvl="1"/>
            <a:endParaRPr lang="en-US" dirty="0"/>
          </a:p>
          <a:p>
            <a:r>
              <a:rPr lang="en-US" dirty="0" smtClean="0"/>
              <a:t>Membrane pore size &lt; 3 microns</a:t>
            </a:r>
          </a:p>
          <a:p>
            <a:pPr lvl="1"/>
            <a:r>
              <a:rPr lang="en-US" dirty="0" smtClean="0"/>
              <a:t>To prevent hepatic cell permeation through membrane</a:t>
            </a:r>
          </a:p>
          <a:p>
            <a:pPr lvl="1"/>
            <a:r>
              <a:rPr lang="en-US" dirty="0" smtClean="0"/>
              <a:t>FDA implications</a:t>
            </a:r>
          </a:p>
          <a:p>
            <a:pPr lvl="1"/>
            <a:endParaRPr lang="en-US" dirty="0" smtClean="0"/>
          </a:p>
          <a:p>
            <a:r>
              <a:rPr lang="en-US" dirty="0" smtClean="0"/>
              <a:t>Low total volume</a:t>
            </a:r>
          </a:p>
          <a:p>
            <a:pPr lvl="1"/>
            <a:r>
              <a:rPr lang="en-US" dirty="0" smtClean="0"/>
              <a:t>State-of-the art Liver Assist Device is a large bedside system taking up most of the room space, developed by Vital Therapies ©</a:t>
            </a:r>
          </a:p>
          <a:p>
            <a:pPr lvl="1"/>
            <a:r>
              <a:rPr lang="en-US" dirty="0" smtClean="0"/>
              <a:t>Should theoretically be scalable to &gt; 1% liver function</a:t>
            </a:r>
          </a:p>
          <a:p>
            <a:pPr lvl="1"/>
            <a:endParaRPr lang="en-US" dirty="0"/>
          </a:p>
          <a:p>
            <a:pPr lvl="1"/>
            <a:endParaRPr lang="en-US" dirty="0" smtClean="0"/>
          </a:p>
          <a:p>
            <a:pPr lvl="1"/>
            <a:endParaRPr lang="en-US" dirty="0"/>
          </a:p>
          <a:p>
            <a:endParaRPr lang="en-US" dirty="0" smtClean="0"/>
          </a:p>
          <a:p>
            <a:pPr lvl="1"/>
            <a:endParaRPr lang="en-US" dirty="0"/>
          </a:p>
          <a:p>
            <a:endParaRPr lang="en-US" dirty="0" smtClean="0"/>
          </a:p>
        </p:txBody>
      </p:sp>
    </p:spTree>
    <p:extLst>
      <p:ext uri="{BB962C8B-B14F-4D97-AF65-F5344CB8AC3E}">
        <p14:creationId xmlns:p14="http://schemas.microsoft.com/office/powerpoint/2010/main" val="1318129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Requirements</a:t>
            </a:r>
            <a:endParaRPr lang="en-US" dirty="0"/>
          </a:p>
        </p:txBody>
      </p:sp>
      <p:sp>
        <p:nvSpPr>
          <p:cNvPr id="3" name="Content Placeholder 2"/>
          <p:cNvSpPr>
            <a:spLocks noGrp="1"/>
          </p:cNvSpPr>
          <p:nvPr>
            <p:ph idx="1"/>
          </p:nvPr>
        </p:nvSpPr>
        <p:spPr/>
        <p:txBody>
          <a:bodyPr/>
          <a:lstStyle/>
          <a:p>
            <a:r>
              <a:rPr lang="en-US" dirty="0"/>
              <a:t>Chamber requirements</a:t>
            </a:r>
          </a:p>
          <a:p>
            <a:pPr lvl="1"/>
            <a:r>
              <a:rPr lang="en-US" dirty="0"/>
              <a:t>Adequate waste </a:t>
            </a:r>
            <a:r>
              <a:rPr lang="en-US" dirty="0" smtClean="0"/>
              <a:t>washout</a:t>
            </a:r>
          </a:p>
          <a:p>
            <a:pPr lvl="2"/>
            <a:r>
              <a:rPr lang="en-US" dirty="0" smtClean="0"/>
              <a:t>Normal Blood albumin concentration is 34-54 g/L</a:t>
            </a:r>
          </a:p>
          <a:p>
            <a:pPr lvl="2"/>
            <a:r>
              <a:rPr lang="en-US" dirty="0" smtClean="0"/>
              <a:t>Interstitial concentration is 10%-20%</a:t>
            </a:r>
          </a:p>
          <a:p>
            <a:pPr lvl="1"/>
            <a:endParaRPr lang="en-US" dirty="0" smtClean="0"/>
          </a:p>
          <a:p>
            <a:pPr lvl="1"/>
            <a:endParaRPr lang="en-US" dirty="0"/>
          </a:p>
          <a:p>
            <a:pPr lvl="1"/>
            <a:r>
              <a:rPr lang="en-US" dirty="0" smtClean="0"/>
              <a:t>Current Problem: Cell death due to Pressure Buildup – A failed device by another group grew cells on the bottom of the membrane. Growing the cells on the top is our solution, which we have not discussed in previous reports for IP concerns.</a:t>
            </a:r>
          </a:p>
          <a:p>
            <a:pPr marL="457200" lvl="1" indent="0">
              <a:buNone/>
            </a:pPr>
            <a:endParaRPr lang="en-US" dirty="0"/>
          </a:p>
          <a:p>
            <a:pPr marL="457200" lvl="1" indent="0">
              <a:buNone/>
            </a:pPr>
            <a:endParaRPr lang="en-US" dirty="0"/>
          </a:p>
          <a:p>
            <a:pPr lvl="1"/>
            <a:r>
              <a:rPr lang="en-US" dirty="0" smtClean="0"/>
              <a:t>To optimize volume and achieve 1% percent liver function, maximize viable surface area per subunit</a:t>
            </a:r>
          </a:p>
          <a:p>
            <a:pPr lvl="1"/>
            <a:endParaRPr lang="en-US" dirty="0"/>
          </a:p>
          <a:p>
            <a:endParaRPr lang="en-US" dirty="0"/>
          </a:p>
        </p:txBody>
      </p:sp>
    </p:spTree>
    <p:extLst>
      <p:ext uri="{BB962C8B-B14F-4D97-AF65-F5344CB8AC3E}">
        <p14:creationId xmlns:p14="http://schemas.microsoft.com/office/powerpoint/2010/main" val="18455577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751</TotalTime>
  <Words>1422</Words>
  <Application>Microsoft Office PowerPoint</Application>
  <PresentationFormat>On-screen Show (4:3)</PresentationFormat>
  <Paragraphs>249</Paragraphs>
  <Slides>40</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Executive</vt:lpstr>
      <vt:lpstr>Photoshop.Image.12</vt:lpstr>
      <vt:lpstr>Parenchymal Chamber for Liver Assist Device</vt:lpstr>
      <vt:lpstr>Part I: Need, Design Concept and Requirements</vt:lpstr>
      <vt:lpstr>Liver Disease</vt:lpstr>
      <vt:lpstr>Concept</vt:lpstr>
      <vt:lpstr>Concept</vt:lpstr>
      <vt:lpstr>PowerPoint Presentation</vt:lpstr>
      <vt:lpstr>PowerPoint Presentation</vt:lpstr>
      <vt:lpstr>Design Requirements</vt:lpstr>
      <vt:lpstr>Design Requirements</vt:lpstr>
      <vt:lpstr>Part 2: Design Analytics </vt:lpstr>
      <vt:lpstr>Maximizing Capacity</vt:lpstr>
      <vt:lpstr>Maximizing Capacity –Geometries</vt:lpstr>
      <vt:lpstr>Viable Cell Growth on Vertical Surface</vt:lpstr>
      <vt:lpstr>Feature Arrangement</vt:lpstr>
      <vt:lpstr>COMSOL Model Parameters</vt:lpstr>
      <vt:lpstr>COMSOL Model Parameters – Membrane Permeability</vt:lpstr>
      <vt:lpstr>COMSOL Model Parameters – Albumin Secretion</vt:lpstr>
      <vt:lpstr>PowerPoint Presentation</vt:lpstr>
      <vt:lpstr>COMSOL Model Parameters – Other</vt:lpstr>
      <vt:lpstr>Summary of Results</vt:lpstr>
      <vt:lpstr>Ridge Height</vt:lpstr>
      <vt:lpstr>Part 3: Design Details</vt:lpstr>
      <vt:lpstr>Ridge Dimensions</vt:lpstr>
      <vt:lpstr>Results</vt:lpstr>
      <vt:lpstr>Cone Outlet</vt:lpstr>
      <vt:lpstr>Other Dimensions</vt:lpstr>
      <vt:lpstr>Other Dimensions</vt:lpstr>
      <vt:lpstr>Part 4: Materials and Manufacturing</vt:lpstr>
      <vt:lpstr>Subunit Assembly</vt:lpstr>
      <vt:lpstr>Subunit Assembly</vt:lpstr>
      <vt:lpstr>Subunit Assembly</vt:lpstr>
      <vt:lpstr>Subunit Assembly</vt:lpstr>
      <vt:lpstr>Subunit Assembly</vt:lpstr>
      <vt:lpstr>Subunit Assembly</vt:lpstr>
      <vt:lpstr>Cell Seeding</vt:lpstr>
      <vt:lpstr>Prices/Lead Times</vt:lpstr>
      <vt:lpstr>Multi-Unit Assembly</vt:lpstr>
      <vt:lpstr>Part 5: Conclusions</vt:lpstr>
      <vt:lpstr>IP</vt:lpstr>
      <vt:lpstr>Conclusions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Arjun</dc:creator>
  <cp:lastModifiedBy>Arjun</cp:lastModifiedBy>
  <cp:revision>40</cp:revision>
  <dcterms:created xsi:type="dcterms:W3CDTF">2011-12-05T00:23:12Z</dcterms:created>
  <dcterms:modified xsi:type="dcterms:W3CDTF">2011-12-05T12:54:13Z</dcterms:modified>
</cp:coreProperties>
</file>